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56" r:id="rId2"/>
    <p:sldId id="262" r:id="rId3"/>
    <p:sldId id="263" r:id="rId4"/>
    <p:sldId id="280" r:id="rId5"/>
    <p:sldId id="268" r:id="rId6"/>
    <p:sldId id="281" r:id="rId7"/>
    <p:sldId id="282" r:id="rId8"/>
    <p:sldId id="278" r:id="rId9"/>
    <p:sldId id="274" r:id="rId10"/>
    <p:sldId id="273" r:id="rId11"/>
    <p:sldId id="264" r:id="rId12"/>
    <p:sldId id="265" r:id="rId13"/>
    <p:sldId id="275" r:id="rId14"/>
    <p:sldId id="285" r:id="rId15"/>
    <p:sldId id="283" r:id="rId16"/>
    <p:sldId id="284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977A-8B41-440B-ABB9-F12DEA747A32}" type="datetimeFigureOut">
              <a:rPr lang="th-TH" smtClean="0"/>
              <a:t>18/12/58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762D-9F20-4E3E-858A-D08C3AD508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312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977A-8B41-440B-ABB9-F12DEA747A32}" type="datetimeFigureOut">
              <a:rPr lang="th-TH" smtClean="0"/>
              <a:t>18/12/58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762D-9F20-4E3E-858A-D08C3AD508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717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977A-8B41-440B-ABB9-F12DEA747A32}" type="datetimeFigureOut">
              <a:rPr lang="th-TH" smtClean="0"/>
              <a:t>18/12/58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762D-9F20-4E3E-858A-D08C3AD508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9459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977A-8B41-440B-ABB9-F12DEA747A32}" type="datetimeFigureOut">
              <a:rPr lang="th-TH" smtClean="0"/>
              <a:t>18/12/58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762D-9F20-4E3E-858A-D08C3AD5084E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5886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977A-8B41-440B-ABB9-F12DEA747A32}" type="datetimeFigureOut">
              <a:rPr lang="th-TH" smtClean="0"/>
              <a:t>18/12/58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762D-9F20-4E3E-858A-D08C3AD508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8203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977A-8B41-440B-ABB9-F12DEA747A32}" type="datetimeFigureOut">
              <a:rPr lang="th-TH" smtClean="0"/>
              <a:t>18/12/58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762D-9F20-4E3E-858A-D08C3AD508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0125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977A-8B41-440B-ABB9-F12DEA747A32}" type="datetimeFigureOut">
              <a:rPr lang="th-TH" smtClean="0"/>
              <a:t>18/12/58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762D-9F20-4E3E-858A-D08C3AD508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3281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977A-8B41-440B-ABB9-F12DEA747A32}" type="datetimeFigureOut">
              <a:rPr lang="th-TH" smtClean="0"/>
              <a:t>18/12/58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762D-9F20-4E3E-858A-D08C3AD508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7506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977A-8B41-440B-ABB9-F12DEA747A32}" type="datetimeFigureOut">
              <a:rPr lang="th-TH" smtClean="0"/>
              <a:t>18/12/58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762D-9F20-4E3E-858A-D08C3AD508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01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977A-8B41-440B-ABB9-F12DEA747A32}" type="datetimeFigureOut">
              <a:rPr lang="th-TH" smtClean="0"/>
              <a:t>18/12/58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762D-9F20-4E3E-858A-D08C3AD508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137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977A-8B41-440B-ABB9-F12DEA747A32}" type="datetimeFigureOut">
              <a:rPr lang="th-TH" smtClean="0"/>
              <a:t>18/12/58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762D-9F20-4E3E-858A-D08C3AD508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76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977A-8B41-440B-ABB9-F12DEA747A32}" type="datetimeFigureOut">
              <a:rPr lang="th-TH" smtClean="0"/>
              <a:t>18/12/58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762D-9F20-4E3E-858A-D08C3AD508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050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977A-8B41-440B-ABB9-F12DEA747A32}" type="datetimeFigureOut">
              <a:rPr lang="th-TH" smtClean="0"/>
              <a:t>18/12/58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762D-9F20-4E3E-858A-D08C3AD508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832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977A-8B41-440B-ABB9-F12DEA747A32}" type="datetimeFigureOut">
              <a:rPr lang="th-TH" smtClean="0"/>
              <a:t>18/12/58</a:t>
            </a:fld>
            <a:endParaRPr lang="th-TH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762D-9F20-4E3E-858A-D08C3AD508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584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977A-8B41-440B-ABB9-F12DEA747A32}" type="datetimeFigureOut">
              <a:rPr lang="th-TH" smtClean="0"/>
              <a:t>18/12/58</a:t>
            </a:fld>
            <a:endParaRPr lang="th-T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762D-9F20-4E3E-858A-D08C3AD508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351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977A-8B41-440B-ABB9-F12DEA747A32}" type="datetimeFigureOut">
              <a:rPr lang="th-TH" smtClean="0"/>
              <a:t>18/12/58</a:t>
            </a:fld>
            <a:endParaRPr lang="th-TH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762D-9F20-4E3E-858A-D08C3AD508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41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977A-8B41-440B-ABB9-F12DEA747A32}" type="datetimeFigureOut">
              <a:rPr lang="th-TH" smtClean="0"/>
              <a:t>18/12/58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762D-9F20-4E3E-858A-D08C3AD508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466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5BF977A-8B41-440B-ABB9-F12DEA747A32}" type="datetimeFigureOut">
              <a:rPr lang="th-TH" smtClean="0"/>
              <a:t>18/12/58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2762D-9F20-4E3E-858A-D08C3AD508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0808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  <p:sldLayoutId id="214748385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9943" y="924936"/>
            <a:ext cx="8806543" cy="2387600"/>
          </a:xfrm>
        </p:spPr>
        <p:txBody>
          <a:bodyPr>
            <a:normAutofit/>
          </a:bodyPr>
          <a:lstStyle/>
          <a:p>
            <a:pPr algn="ctr"/>
            <a:r>
              <a:rPr lang="en-US" sz="5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Inform </a:t>
            </a:r>
            <a:r>
              <a:rPr lang="en-US" sz="5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Consent </a:t>
            </a:r>
            <a:r>
              <a:rPr lang="en-US" sz="5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Form</a:t>
            </a:r>
            <a:r>
              <a:rPr lang="en-US" sz="5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endParaRPr lang="th-TH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5740" y="3824707"/>
            <a:ext cx="8605212" cy="1096899"/>
          </a:xfrm>
        </p:spPr>
        <p:txBody>
          <a:bodyPr>
            <a:normAutofit fontScale="25000" lnSpcReduction="20000"/>
          </a:bodyPr>
          <a:lstStyle/>
          <a:p>
            <a:r>
              <a:rPr lang="th-TH" sz="6000" b="1" dirty="0" smtClean="0"/>
              <a:t>						</a:t>
            </a:r>
            <a:r>
              <a:rPr lang="th-TH" sz="17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โครงการ</a:t>
            </a:r>
            <a:r>
              <a:rPr lang="en-US" sz="17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 RV</a:t>
            </a:r>
            <a:r>
              <a:rPr lang="th-TH" sz="17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306</a:t>
            </a:r>
          </a:p>
          <a:p>
            <a:r>
              <a:rPr lang="th-TH" sz="17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17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      					</a:t>
            </a:r>
            <a:r>
              <a:rPr lang="en-US" sz="17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 	</a:t>
            </a:r>
            <a:r>
              <a:rPr lang="th-TH" sz="17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         27 พ.ย.58</a:t>
            </a:r>
            <a:endParaRPr lang="th-TH" sz="17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7151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7372" y="1260356"/>
            <a:ext cx="8822266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h-TH" sz="4800" b="1" dirty="0" smtClean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การ</a:t>
            </a:r>
            <a:r>
              <a:rPr lang="th-TH" sz="4800" b="1" dirty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ลงชื่อเพิ่มเติมกรณีการ</a:t>
            </a:r>
            <a:r>
              <a:rPr lang="th-TH" sz="4800" b="1" dirty="0" smtClean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เก็บสิ่งส่งตรวจเพิ่มเติมไม่</a:t>
            </a:r>
            <a:r>
              <a:rPr lang="th-TH" sz="4800" b="1" dirty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ควรเป็น </a:t>
            </a:r>
            <a:r>
              <a:rPr lang="en-US" sz="4800" b="1" dirty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check box </a:t>
            </a:r>
            <a:r>
              <a:rPr lang="th-TH" sz="4800" b="1" dirty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ควรให้อส.ลงชื่อ</a:t>
            </a:r>
            <a:r>
              <a:rPr lang="th-TH" sz="4800" b="1" dirty="0" smtClean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ย่อ (</a:t>
            </a:r>
            <a:r>
              <a:rPr lang="en-US" sz="4800" b="1" dirty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initials</a:t>
            </a:r>
            <a:r>
              <a:rPr lang="th-TH" sz="4800" b="1" dirty="0" smtClean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) </a:t>
            </a:r>
            <a:r>
              <a:rPr lang="th-TH" sz="4800" b="1" dirty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เพื่อป้องกันความเข้าใจผิด </a:t>
            </a:r>
            <a:endParaRPr lang="en-US" sz="4800" b="1" dirty="0">
              <a:latin typeface="BrowalliaUPC" panose="020B0604020202020204" pitchFamily="34" charset="-34"/>
              <a:ea typeface="Calibri" panose="020F0502020204030204" pitchFamily="34" charset="0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6318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1744" y="424543"/>
            <a:ext cx="101890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thaiDi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h-TH" sz="4000" b="1" dirty="0" smtClean="0"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การลงลายมือชื่ออาสาสมัครในการเข้าร่วมโครงการให้ใช้ชื่อ-นามสกุลตามบัตรประชาชนเป็นตัวบรรจง โดยใช้ชื่อเต็มหรือชื่อย่อ ซึ่งแล้วแต่โครงการ </a:t>
            </a:r>
            <a:r>
              <a:rPr lang="th-TH" sz="4000" b="1" dirty="0" smtClean="0"/>
              <a:t>การ</a:t>
            </a:r>
            <a:r>
              <a:rPr lang="th-TH" sz="4000" b="1" dirty="0"/>
              <a:t>ลงชื่อตัวบรรจงในวงเล็บให้ใส่คำนำหน้า</a:t>
            </a:r>
            <a:r>
              <a:rPr lang="th-TH" sz="4000" b="1" dirty="0" smtClean="0"/>
              <a:t>ชื่อตามบัตรประชาชนด้วย</a:t>
            </a:r>
            <a:r>
              <a:rPr lang="th-TH" sz="4000" b="1" dirty="0"/>
              <a:t>เช่น นาย</a:t>
            </a:r>
            <a:r>
              <a:rPr lang="en-US" sz="4000" b="1" dirty="0"/>
              <a:t>,</a:t>
            </a:r>
            <a:r>
              <a:rPr lang="th-TH" sz="4000" b="1" dirty="0"/>
              <a:t>นาง หรือนางสาว</a:t>
            </a:r>
            <a:r>
              <a:rPr lang="th-TH" sz="4000" b="1" dirty="0" smtClean="0"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 และการลงวันเดือนปีต่อจากลายมือชื่ออาสาสมัคร ให้ใช้เป็น</a:t>
            </a:r>
            <a:r>
              <a:rPr lang="th-TH" sz="4000" b="1" smtClean="0"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รูปแบบเต็ม ควร</a:t>
            </a:r>
            <a:r>
              <a:rPr lang="th-TH" sz="4000" b="1" dirty="0" smtClean="0"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ใช้รูปแบบที่อ่านง่าย ชัดเจน เช่น วันที่ควรใช้เลข  </a:t>
            </a:r>
            <a:r>
              <a:rPr lang="en-US" sz="4000" b="1" dirty="0" smtClean="0"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2 </a:t>
            </a:r>
            <a:r>
              <a:rPr lang="th-TH" sz="4000" b="1" dirty="0" smtClean="0"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หลัก เช่น  </a:t>
            </a:r>
            <a:r>
              <a:rPr lang="en-US" sz="4000" b="1" dirty="0" smtClean="0"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01, 10 </a:t>
            </a:r>
            <a:r>
              <a:rPr lang="th-TH" sz="4000" b="1" dirty="0" smtClean="0"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  เดือน ให้ใช้เป็นตัวเต็มของเดือน เช่น เมษายน  และ  ปีพ.ศ. ควรลงบันทึกเป็นเลข </a:t>
            </a:r>
            <a:r>
              <a:rPr lang="en-US" sz="4000" b="1" dirty="0" smtClean="0"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4</a:t>
            </a:r>
            <a:r>
              <a:rPr lang="th-TH" sz="4000" b="1" dirty="0" smtClean="0"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 หลัก เช่น </a:t>
            </a:r>
            <a:r>
              <a:rPr lang="en-US" sz="4000" b="1" dirty="0" smtClean="0"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2558 </a:t>
            </a:r>
            <a:endParaRPr lang="en-US" sz="4000" b="1" dirty="0">
              <a:effectLst/>
              <a:latin typeface="BrowalliaUPC" panose="020B0604020202020204" pitchFamily="34" charset="-34"/>
              <a:ea typeface="Calibri" panose="020F0502020204030204" pitchFamily="34" charset="0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9966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3228" y="809005"/>
            <a:ext cx="9486900" cy="628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thaiDi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h-TH" sz="6000" b="1" u="sng" dirty="0" smtClean="0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ประเด็นที่พบ</a:t>
            </a:r>
          </a:p>
          <a:p>
            <a:pPr marL="571500" lvl="0" indent="-571500" algn="thaiDi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h-TH" sz="4400" b="1" dirty="0" smtClean="0"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หากอาสาสมัครมีการเปลี่ยนชื่อ หรือ สกุล ต้องทำการสำเนา </a:t>
            </a:r>
            <a:r>
              <a:rPr lang="en-US" sz="4400" b="1" dirty="0" smtClean="0"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ID card </a:t>
            </a:r>
            <a:r>
              <a:rPr lang="th-TH" sz="4400" b="1" dirty="0" smtClean="0"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ใหม่และใช้</a:t>
            </a:r>
            <a:r>
              <a:rPr lang="th-TH" sz="4400" b="1" u="sng" dirty="0" smtClean="0"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ชื่อ สกุลใหม่</a:t>
            </a:r>
            <a:r>
              <a:rPr lang="th-TH" sz="4400" b="1" dirty="0" smtClean="0"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ในการดำเนินกิจกรรมการวิจัยต่อไป และเขียนไว้เป็นหลักฐานใน </a:t>
            </a:r>
            <a:r>
              <a:rPr lang="en-US" sz="4400" b="1" dirty="0" smtClean="0"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ICF chart note</a:t>
            </a:r>
            <a:r>
              <a:rPr lang="th-TH" sz="4400" b="1" dirty="0" smtClean="0"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 ว่า อส.ได้มีการเปลี่ยนชื่อ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endParaRPr lang="en-US" sz="3600" b="1" dirty="0" smtClean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137160" indent="-13716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th-TH" sz="3600" b="1" dirty="0" smtClean="0">
                <a:solidFill>
                  <a:srgbClr val="44546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		</a:t>
            </a:r>
            <a:endParaRPr lang="en-US" sz="3600" b="1" dirty="0">
              <a:solidFill>
                <a:srgbClr val="44546A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7131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6572" y="1085053"/>
            <a:ext cx="8957733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h-TH" sz="4600" b="1" dirty="0" smtClean="0">
                <a:latin typeface="BrowalliaUPC" panose="020B0604020202020204" pitchFamily="34" charset="-34"/>
                <a:ea typeface="Times New Roman" panose="02020603050405020304" pitchFamily="18" charset="0"/>
                <a:cs typeface="BrowalliaUPC" panose="020B0604020202020204" pitchFamily="34" charset="-34"/>
              </a:rPr>
              <a:t>กรณี</a:t>
            </a:r>
            <a:r>
              <a:rPr lang="th-TH" sz="4600" b="1" dirty="0">
                <a:latin typeface="BrowalliaUPC" panose="020B0604020202020204" pitchFamily="34" charset="-34"/>
                <a:ea typeface="Times New Roman" panose="02020603050405020304" pitchFamily="18" charset="0"/>
                <a:cs typeface="BrowalliaUPC" panose="020B0604020202020204" pitchFamily="34" charset="-34"/>
              </a:rPr>
              <a:t>มีปัญหาเกี่ยวข้องกับการลงลายมือชื่อที่อส. ที่มีหลายลายเซ็น ให้เขียนชี้แจงไว้เพื่อเป็นหลักฐานใน </a:t>
            </a:r>
            <a:r>
              <a:rPr lang="en-US" sz="4600" b="1" dirty="0">
                <a:latin typeface="BrowalliaUPC" panose="020B0604020202020204" pitchFamily="34" charset="-34"/>
                <a:ea typeface="Times New Roman" panose="02020603050405020304" pitchFamily="18" charset="0"/>
                <a:cs typeface="BrowalliaUPC" panose="020B0604020202020204" pitchFamily="34" charset="-34"/>
              </a:rPr>
              <a:t>ICF chart note </a:t>
            </a:r>
            <a:r>
              <a:rPr lang="th-TH" sz="4600" b="1" dirty="0">
                <a:latin typeface="BrowalliaUPC" panose="020B0604020202020204" pitchFamily="34" charset="-34"/>
                <a:ea typeface="Times New Roman" panose="02020603050405020304" pitchFamily="18" charset="0"/>
                <a:cs typeface="BrowalliaUPC" panose="020B0604020202020204" pitchFamily="34" charset="-34"/>
              </a:rPr>
              <a:t>เช่น ลงลายเซ็นหลายรูปแบบ ให้อส.เขียนยืนยันรับรองลายเซ็นทั้งหมด</a:t>
            </a:r>
            <a:endParaRPr lang="en-US" sz="4600" b="1" dirty="0">
              <a:latin typeface="BrowalliaUPC" panose="020B0604020202020204" pitchFamily="34" charset="-34"/>
              <a:ea typeface="Times New Roman" panose="02020603050405020304" pitchFamily="18" charset="0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214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53834" y="1536602"/>
            <a:ext cx="8825345" cy="3118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th-TH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ตัวอย่างเอกสาร </a:t>
            </a: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US" sz="8000" b="1" dirty="0" smtClean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ICF</a:t>
            </a:r>
            <a:r>
              <a:rPr lang="en-US" sz="8000" b="1" dirty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: Signature Page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UPC" panose="020B0604020202020204" pitchFamily="34" charset="-34"/>
              <a:ea typeface="Calibri" panose="020F0502020204030204" pitchFamily="34" charset="0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3457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4151" y="473033"/>
            <a:ext cx="11088586" cy="768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US" sz="3000" b="1" dirty="0" smtClean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(DRAFT ICF: Signature Page)</a:t>
            </a:r>
            <a:endParaRPr lang="en-US" sz="3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th-TH" sz="2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ชื่อสถาบันฯ หรือ ชื่อสถาบันฯและหน่วยงานที่ทำงานร่วม</a:t>
            </a:r>
            <a:endParaRPr lang="en-US" sz="2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th-TH" sz="2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ชื่อโครงการฉบับเต็ม</a:t>
            </a:r>
            <a:endParaRPr lang="en-US" sz="2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th-TH" sz="2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เวอร์ชั่น</a:t>
            </a:r>
            <a:r>
              <a:rPr lang="en-US" sz="2600" b="1" dirty="0" smtClean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+mj-cs"/>
              </a:rPr>
              <a:t>, </a:t>
            </a:r>
            <a:r>
              <a:rPr lang="th-TH" sz="2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วันที่ของเวอร์ชั่น</a:t>
            </a:r>
            <a:endParaRPr lang="en-US" sz="2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th-TH" sz="2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ชื่อย่อของโครงการ</a:t>
            </a:r>
            <a:endParaRPr lang="en-US" sz="2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th-TH" sz="2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รหัสย่อ</a:t>
            </a:r>
            <a:endParaRPr lang="th-TH" sz="2600" b="1" dirty="0" smtClean="0"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___________________________________________________________________</a:t>
            </a:r>
          </a:p>
          <a:p>
            <a:r>
              <a:rPr lang="th-TH" dirty="0" smtClean="0">
                <a:cs typeface="+mj-cs"/>
              </a:rPr>
              <a:t>				</a:t>
            </a:r>
            <a:r>
              <a:rPr lang="th-TH" sz="2400" b="1" dirty="0" smtClean="0">
                <a:cs typeface="+mj-cs"/>
              </a:rPr>
              <a:t>ส่วน</a:t>
            </a:r>
            <a:r>
              <a:rPr lang="th-TH" sz="2400" b="1" dirty="0">
                <a:cs typeface="+mj-cs"/>
              </a:rPr>
              <a:t>ที่ </a:t>
            </a:r>
            <a:r>
              <a:rPr lang="en-US" sz="2400" b="1" dirty="0">
                <a:cs typeface="+mj-cs"/>
              </a:rPr>
              <a:t>2: </a:t>
            </a:r>
            <a:r>
              <a:rPr lang="th-TH" sz="2400" b="1" dirty="0">
                <a:cs typeface="+mj-cs"/>
              </a:rPr>
              <a:t>แบบฟอร์มใบยินยอม</a:t>
            </a:r>
            <a:endParaRPr lang="en-US" sz="2400" b="1" dirty="0">
              <a:cs typeface="+mj-cs"/>
            </a:endParaRPr>
          </a:p>
          <a:p>
            <a:r>
              <a:rPr lang="th-TH" sz="2400" b="1" dirty="0" smtClean="0">
                <a:cs typeface="+mj-cs"/>
              </a:rPr>
              <a:t>	</a:t>
            </a:r>
            <a:r>
              <a:rPr lang="th-TH" sz="2200" b="1" dirty="0" smtClean="0">
                <a:cs typeface="+mj-cs"/>
              </a:rPr>
              <a:t>วันที่</a:t>
            </a:r>
            <a:r>
              <a:rPr lang="th-TH" sz="2200" b="1" dirty="0">
                <a:cs typeface="+mj-cs"/>
              </a:rPr>
              <a:t>ให้ความยินยอม วันที่</a:t>
            </a:r>
            <a:r>
              <a:rPr lang="en-US" sz="2200" b="1" dirty="0">
                <a:cs typeface="+mj-cs"/>
              </a:rPr>
              <a:t>…(</a:t>
            </a:r>
            <a:r>
              <a:rPr lang="th-TH" sz="2200" b="1" dirty="0">
                <a:solidFill>
                  <a:srgbClr val="FF0000"/>
                </a:solidFill>
                <a:cs typeface="+mj-cs"/>
              </a:rPr>
              <a:t>ใช้เลข</a:t>
            </a:r>
            <a:r>
              <a:rPr lang="en-US" sz="2200" b="1" dirty="0">
                <a:solidFill>
                  <a:srgbClr val="FF0000"/>
                </a:solidFill>
                <a:cs typeface="+mj-cs"/>
              </a:rPr>
              <a:t> 2 </a:t>
            </a:r>
            <a:r>
              <a:rPr lang="th-TH" sz="2200" b="1" dirty="0" smtClean="0">
                <a:solidFill>
                  <a:srgbClr val="FF0000"/>
                </a:solidFill>
                <a:cs typeface="+mj-cs"/>
              </a:rPr>
              <a:t>หลัก</a:t>
            </a:r>
            <a:r>
              <a:rPr lang="en-US" sz="2200" b="1" dirty="0" smtClean="0">
                <a:cs typeface="+mj-cs"/>
              </a:rPr>
              <a:t>)</a:t>
            </a:r>
            <a:r>
              <a:rPr lang="en-US" sz="2200" b="1" dirty="0">
                <a:cs typeface="+mj-cs"/>
              </a:rPr>
              <a:t>…</a:t>
            </a:r>
            <a:r>
              <a:rPr lang="th-TH" sz="2200" b="1" dirty="0">
                <a:cs typeface="+mj-cs"/>
              </a:rPr>
              <a:t>เดือน</a:t>
            </a:r>
            <a:r>
              <a:rPr lang="en-US" sz="2200" b="1" dirty="0">
                <a:cs typeface="+mj-cs"/>
              </a:rPr>
              <a:t>…(</a:t>
            </a:r>
            <a:r>
              <a:rPr lang="th-TH" sz="2200" b="1" dirty="0" smtClean="0">
                <a:solidFill>
                  <a:srgbClr val="FF0000"/>
                </a:solidFill>
                <a:cs typeface="+mj-cs"/>
              </a:rPr>
              <a:t>ใช้ตัวเต็ม </a:t>
            </a:r>
            <a:r>
              <a:rPr lang="en-US" sz="2200" b="1" dirty="0" smtClean="0">
                <a:cs typeface="+mj-cs"/>
              </a:rPr>
              <a:t>)</a:t>
            </a:r>
            <a:r>
              <a:rPr lang="en-US" sz="2200" b="1" dirty="0">
                <a:cs typeface="+mj-cs"/>
              </a:rPr>
              <a:t>…</a:t>
            </a:r>
            <a:r>
              <a:rPr lang="th-TH" sz="2200" b="1" dirty="0">
                <a:cs typeface="+mj-cs"/>
              </a:rPr>
              <a:t>พ.ศ.</a:t>
            </a:r>
            <a:r>
              <a:rPr lang="en-US" sz="2200" b="1" dirty="0">
                <a:cs typeface="+mj-cs"/>
              </a:rPr>
              <a:t>..(</a:t>
            </a:r>
            <a:r>
              <a:rPr lang="th-TH" sz="2200" b="1" dirty="0">
                <a:solidFill>
                  <a:srgbClr val="FF0000"/>
                </a:solidFill>
                <a:cs typeface="+mj-cs"/>
              </a:rPr>
              <a:t>ใช้เลข </a:t>
            </a:r>
            <a:r>
              <a:rPr lang="en-US" sz="2200" b="1" dirty="0">
                <a:solidFill>
                  <a:srgbClr val="FF0000"/>
                </a:solidFill>
                <a:cs typeface="+mj-cs"/>
              </a:rPr>
              <a:t>4 </a:t>
            </a:r>
            <a:r>
              <a:rPr lang="th-TH" sz="2200" b="1" dirty="0">
                <a:solidFill>
                  <a:srgbClr val="FF0000"/>
                </a:solidFill>
                <a:cs typeface="+mj-cs"/>
              </a:rPr>
              <a:t>หลัก</a:t>
            </a:r>
            <a:r>
              <a:rPr lang="en-US" sz="2200" b="1" dirty="0" smtClean="0">
                <a:cs typeface="+mj-cs"/>
              </a:rPr>
              <a:t>)</a:t>
            </a:r>
          </a:p>
          <a:p>
            <a:endParaRPr lang="en-US" sz="2400" b="1" dirty="0" smtClean="0">
              <a:cs typeface="+mj-cs"/>
            </a:endParaRPr>
          </a:p>
          <a:p>
            <a:r>
              <a:rPr lang="en-US" sz="2000" dirty="0">
                <a:cs typeface="+mj-cs"/>
              </a:rPr>
              <a:t> </a:t>
            </a:r>
            <a:r>
              <a:rPr lang="en-US" sz="2000" dirty="0" smtClean="0">
                <a:cs typeface="+mj-cs"/>
              </a:rPr>
              <a:t>       </a:t>
            </a:r>
            <a:endParaRPr lang="th-TH" sz="2000" dirty="0" smtClean="0"/>
          </a:p>
          <a:p>
            <a:endParaRPr lang="en-US" sz="2000" dirty="0"/>
          </a:p>
          <a:p>
            <a:endParaRPr lang="en-US" sz="2000" dirty="0">
              <a:cs typeface="+mj-cs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endParaRPr lang="th-TH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3390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7364" y="2318423"/>
            <a:ext cx="110974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_____________________________________________________________</a:t>
            </a:r>
            <a:endParaRPr lang="th-TH" dirty="0"/>
          </a:p>
          <a:p>
            <a:r>
              <a:rPr lang="th-TH" b="1" dirty="0" smtClean="0"/>
              <a:t>รหัส</a:t>
            </a:r>
            <a:r>
              <a:rPr lang="th-TH" b="1" dirty="0"/>
              <a:t>โครงการวิจัย							</a:t>
            </a:r>
            <a:r>
              <a:rPr lang="th-TH" b="1" dirty="0" smtClean="0"/>
              <a:t>                                ชื่อฟอร์ม</a:t>
            </a:r>
          </a:p>
          <a:p>
            <a:r>
              <a:rPr lang="th-TH" b="1" dirty="0" smtClean="0"/>
              <a:t>เวอร์</a:t>
            </a:r>
            <a:r>
              <a:rPr lang="th-TH" b="1" dirty="0"/>
              <a:t>ชั่นของโครงร่าง						</a:t>
            </a:r>
            <a:r>
              <a:rPr lang="en-US" b="1" dirty="0" smtClean="0"/>
              <a:t>  </a:t>
            </a:r>
            <a:r>
              <a:rPr lang="th-TH" b="1" dirty="0" smtClean="0"/>
              <a:t>          ระบุ </a:t>
            </a:r>
            <a:r>
              <a:rPr lang="en-US" sz="2000" b="1" dirty="0"/>
              <a:t>Version</a:t>
            </a:r>
            <a:r>
              <a:rPr lang="en-US" b="1" dirty="0"/>
              <a:t>,</a:t>
            </a:r>
            <a:r>
              <a:rPr lang="th-TH" b="1" dirty="0"/>
              <a:t>ระบุภาษา</a:t>
            </a:r>
          </a:p>
          <a:p>
            <a:r>
              <a:rPr lang="en-US" sz="2000" b="1" dirty="0" smtClean="0"/>
              <a:t>Version </a:t>
            </a:r>
            <a:r>
              <a:rPr lang="en-US" sz="2000" b="1" dirty="0"/>
              <a:t>date </a:t>
            </a:r>
            <a:r>
              <a:rPr lang="th-TH" b="1" dirty="0"/>
              <a:t>ของโครงร่าง</a:t>
            </a:r>
            <a:r>
              <a:rPr lang="en-US" b="1" dirty="0"/>
              <a:t>          </a:t>
            </a:r>
            <a:r>
              <a:rPr lang="en-US" b="1" dirty="0" smtClean="0"/>
              <a:t>  </a:t>
            </a:r>
            <a:r>
              <a:rPr lang="en-US" sz="2400" b="1" dirty="0" smtClean="0"/>
              <a:t>Page</a:t>
            </a:r>
            <a:r>
              <a:rPr lang="en-US" sz="2400" b="1" dirty="0"/>
              <a:t>…..of…..             </a:t>
            </a:r>
            <a:r>
              <a:rPr lang="en-US" sz="2400" b="1" dirty="0" smtClean="0"/>
              <a:t> </a:t>
            </a:r>
            <a:r>
              <a:rPr lang="en-US" sz="2000" b="1" dirty="0" smtClean="0"/>
              <a:t>Version date</a:t>
            </a:r>
            <a:r>
              <a:rPr lang="th-TH" b="1" dirty="0" smtClean="0"/>
              <a:t>ของ</a:t>
            </a:r>
            <a:r>
              <a:rPr lang="th-TH" b="1" dirty="0"/>
              <a:t>หนังสือยินยอม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098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89684" y="467860"/>
            <a:ext cx="5984331" cy="10802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ตัวอย่างการลงลายมือชื่อ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UPC" panose="020B0604020202020204" pitchFamily="34" charset="-34"/>
              <a:ea typeface="Calibri" panose="020F0502020204030204" pitchFamily="34" charset="0"/>
              <a:cs typeface="BrowalliaUPC" panose="020B0604020202020204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5600" y="1548156"/>
            <a:ext cx="10651067" cy="3466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th-TH" sz="3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ลายมือชื่ออาสาสมัคร</a:t>
            </a:r>
            <a:r>
              <a:rPr lang="en-US" sz="3600" b="1" dirty="0" smtClean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+mj-cs"/>
              </a:rPr>
              <a:t>   _______________</a:t>
            </a:r>
            <a:r>
              <a:rPr lang="en-US" sz="3600" b="1" dirty="0" smtClean="0">
                <a:latin typeface="Cordia New" panose="020B0304020202020204" pitchFamily="34" charset="-34"/>
                <a:ea typeface="Calibri" panose="020F0502020204030204" pitchFamily="34" charset="0"/>
                <a:cs typeface="+mj-cs"/>
              </a:rPr>
              <a:t>____</a:t>
            </a:r>
            <a:r>
              <a:rPr lang="th-TH" sz="3600" b="1" dirty="0" smtClean="0">
                <a:latin typeface="Cordia New" panose="020B0304020202020204" pitchFamily="34" charset="-34"/>
                <a:ea typeface="Calibri" panose="020F0502020204030204" pitchFamily="34" charset="0"/>
                <a:cs typeface="+mj-cs"/>
              </a:rPr>
              <a:t> </a:t>
            </a:r>
            <a:r>
              <a:rPr lang="th-TH" sz="3600" b="1" dirty="0" smtClean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+mj-cs"/>
              </a:rPr>
              <a:t>วัน/เดือน/ปี</a:t>
            </a:r>
            <a:r>
              <a:rPr lang="en-US" sz="3600" b="1" dirty="0" smtClean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+mj-cs"/>
              </a:rPr>
              <a:t>_________________</a:t>
            </a:r>
            <a:endParaRPr lang="en-US" sz="3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ชื่อ-สกุลตัวบรรจง     </a:t>
            </a:r>
            <a:r>
              <a:rPr lang="en-US" sz="3600" b="1" dirty="0" smtClean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+mj-cs"/>
              </a:rPr>
              <a:t>(                                  )</a:t>
            </a:r>
            <a:endParaRPr lang="en-US" sz="3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3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ลายมือชื่ออาสาสมัคร 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Calibri" panose="020F0502020204030204" pitchFamily="34" charset="0"/>
                <a:cs typeface="+mj-cs"/>
              </a:rPr>
              <a:t>  ___</a:t>
            </a:r>
            <a:r>
              <a:rPr lang="th-TH" sz="3600" b="1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Calibri" panose="020F0502020204030204" pitchFamily="34" charset="0"/>
                <a:cs typeface="+mj-cs"/>
              </a:rPr>
              <a:t>ปนัดดา  วันดี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Calibri" panose="020F0502020204030204" pitchFamily="34" charset="0"/>
                <a:cs typeface="+mj-cs"/>
              </a:rPr>
              <a:t>___</a:t>
            </a:r>
            <a:r>
              <a:rPr lang="th-TH" sz="3600" b="1" dirty="0" smtClean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+mj-cs"/>
              </a:rPr>
              <a:t> </a:t>
            </a:r>
            <a:r>
              <a:rPr lang="th-TH" sz="3600" b="1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Calibri" panose="020F0502020204030204" pitchFamily="34" charset="0"/>
                <a:cs typeface="+mj-cs"/>
              </a:rPr>
              <a:t>วัน/เดือน/ปี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Calibri" panose="020F0502020204030204" pitchFamily="34" charset="0"/>
                <a:cs typeface="+mj-cs"/>
              </a:rPr>
              <a:t>__15 </a:t>
            </a:r>
            <a:r>
              <a:rPr lang="th-TH" sz="3600" b="1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Calibri" panose="020F0502020204030204" pitchFamily="34" charset="0"/>
                <a:cs typeface="+mj-cs"/>
              </a:rPr>
              <a:t>พฤษภาคม</a:t>
            </a:r>
            <a:r>
              <a:rPr lang="en-US" sz="3600" b="1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+mj-cs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Calibri" panose="020F0502020204030204" pitchFamily="34" charset="0"/>
                <a:cs typeface="+mj-cs"/>
              </a:rPr>
              <a:t>2558___</a:t>
            </a:r>
            <a:endParaRPr lang="en-US" sz="3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3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ชื่อ-สกุลตัวบรรจง     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Calibri" panose="020F0502020204030204" pitchFamily="34" charset="0"/>
                <a:cs typeface="+mj-cs"/>
              </a:rPr>
              <a:t>(      </a:t>
            </a:r>
            <a:r>
              <a:rPr lang="th-TH" sz="3600" b="1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Calibri" panose="020F0502020204030204" pitchFamily="34" charset="0"/>
                <a:cs typeface="+mj-cs"/>
              </a:rPr>
              <a:t>นางปนัดดา  วันดี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Calibri" panose="020F0502020204030204" pitchFamily="34" charset="0"/>
                <a:cs typeface="+mj-cs"/>
              </a:rPr>
              <a:t>         )</a:t>
            </a: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8677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599" y="457201"/>
            <a:ext cx="10765972" cy="5754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ตัวอย่างการลงชื่อเพิ่มเติมกรณีการเก็บสิ่งส่งตรวจเพิ่มเติม </a:t>
            </a:r>
            <a:r>
              <a:rPr lang="th-T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      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</a:t>
            </a:r>
            <a:r>
              <a:rPr lang="th-TH" sz="3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แนะนำให้ อาสาสมัครใช้ </a:t>
            </a:r>
            <a:r>
              <a:rPr lang="th-TH" sz="3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ชื่อย่อ </a:t>
            </a:r>
            <a:r>
              <a:rPr lang="th-TH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initials</a:t>
            </a:r>
            <a:r>
              <a:rPr lang="th-TH" sz="3600" b="1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แทนการใช้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check box “</a:t>
            </a:r>
            <a:endParaRPr lang="en-US" sz="36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ตัวอย่างที่แนะนำให้ใช้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solidFill>
                  <a:srgbClr val="000000"/>
                </a:solidFill>
                <a:effectLst/>
                <a:highlight>
                  <a:srgbClr val="D3D3D3"/>
                </a:highligh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ข้าพเจ้า       </a:t>
            </a:r>
            <a:r>
              <a:rPr lang="en-US" sz="3200" b="1" dirty="0" smtClean="0">
                <a:solidFill>
                  <a:srgbClr val="000000"/>
                </a:solidFill>
                <a:effectLst/>
                <a:highlight>
                  <a:srgbClr val="D3D3D3"/>
                </a:highlight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   </a:t>
            </a:r>
            <a:r>
              <a:rPr lang="en-US" sz="3200" b="1" dirty="0" smtClean="0">
                <a:solidFill>
                  <a:schemeClr val="bg1"/>
                </a:solidFill>
                <a:effectLst/>
                <a:highlight>
                  <a:srgbClr val="D3D3D3"/>
                </a:highlight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__(Initials)__  </a:t>
            </a:r>
            <a:r>
              <a:rPr lang="th-TH" sz="3200" b="1" dirty="0" smtClean="0">
                <a:solidFill>
                  <a:srgbClr val="000000"/>
                </a:solidFill>
                <a:effectLst/>
                <a:highlight>
                  <a:srgbClr val="D3D3D3"/>
                </a:highlight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ยินยอม              </a:t>
            </a:r>
            <a:r>
              <a:rPr lang="en-US" sz="3200" b="1" dirty="0" smtClean="0">
                <a:solidFill>
                  <a:srgbClr val="000000"/>
                </a:solidFill>
                <a:effectLst/>
                <a:highlight>
                  <a:srgbClr val="D3D3D3"/>
                </a:highlight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__ (Initials) __</a:t>
            </a:r>
            <a:r>
              <a:rPr lang="th-TH" sz="3200" b="1" dirty="0" smtClean="0">
                <a:solidFill>
                  <a:srgbClr val="000000"/>
                </a:solidFill>
                <a:effectLst/>
                <a:highlight>
                  <a:srgbClr val="D3D3D3"/>
                </a:highlight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ไม่ยินยอม</a:t>
            </a:r>
            <a:endParaRPr lang="en-US" sz="3200" b="1" dirty="0" smtClean="0">
              <a:solidFill>
                <a:srgbClr val="000000"/>
              </a:solidFill>
              <a:effectLst/>
              <a:highlight>
                <a:srgbClr val="D3D3D3"/>
              </a:highlight>
              <a:latin typeface="Cordia New" panose="020B0304020202020204" pitchFamily="34" charset="-34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       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32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ไม่ควรใช้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ข้าพเจ้า </a:t>
            </a:r>
            <a:r>
              <a:rPr lang="th-TH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             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□</a:t>
            </a:r>
            <a:r>
              <a:rPr lang="en-US" sz="3200" b="1" dirty="0" smtClean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 </a:t>
            </a:r>
            <a:r>
              <a:rPr lang="th-TH" sz="3200" b="1" dirty="0" smtClean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ยินยอม                              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□</a:t>
            </a:r>
            <a:r>
              <a:rPr lang="th-TH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ไม่ยินยอม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006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667" y="575734"/>
            <a:ext cx="9787466" cy="4619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ตัวอย่าง</a:t>
            </a:r>
            <a:endPara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UPC" panose="020B0604020202020204" pitchFamily="34" charset="-34"/>
              <a:ea typeface="Calibri" panose="020F0502020204030204" pitchFamily="34" charset="0"/>
              <a:cs typeface="BrowalliaUPC" panose="020B06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36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ข้าพเจ้า      </a:t>
            </a:r>
            <a:r>
              <a:rPr lang="en-US" sz="3600" b="1" dirty="0" smtClean="0"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__</a:t>
            </a:r>
            <a:r>
              <a:rPr lang="th-TH" sz="3600" b="1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ปว</a:t>
            </a:r>
            <a:r>
              <a:rPr lang="en-US" sz="3600" b="1" dirty="0" smtClean="0"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__</a:t>
            </a:r>
            <a:r>
              <a:rPr lang="th-TH" sz="3600" b="1" dirty="0" smtClean="0"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 ยินยอม           </a:t>
            </a:r>
            <a:r>
              <a:rPr lang="en-US" sz="3600" b="1" dirty="0" smtClean="0"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__(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Initial</a:t>
            </a:r>
            <a:r>
              <a:rPr lang="en-US" sz="3600" b="1" dirty="0" smtClean="0"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)_</a:t>
            </a:r>
            <a:r>
              <a:rPr lang="th-TH" sz="3600" b="1" dirty="0" smtClean="0"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 ไม่ยินยอม</a:t>
            </a:r>
            <a:endParaRPr lang="en-US" sz="3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ให้เก็บตัวอย่างสารคัดหลั่งจากช่องคลอดและปากมดลูกของข้าพเจ้าไว้ใช้สำหรับการศึกษาวิจัยเพิ่มเติมในอนาคตที่สอดคล้องกับวัตถุประสงค์ของการศึกษาวิจัยนี้ โดยต้องได้รับอนุมัติจากคณะกรรมการจริยธรรมการวิจัยประจำแต่ละสถาบัน</a:t>
            </a:r>
            <a:endParaRPr lang="en-US" sz="3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ลาย</a:t>
            </a:r>
            <a:r>
              <a:rPr lang="th-TH" sz="3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มือชื่อ</a:t>
            </a:r>
            <a:r>
              <a:rPr lang="th-TH" sz="32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อาสาสมัคร</a:t>
            </a:r>
            <a:r>
              <a:rPr lang="en-US" sz="3200" b="1" dirty="0" smtClean="0"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  _</a:t>
            </a:r>
            <a:r>
              <a:rPr lang="th-TH" sz="3200" b="1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ปนัดดา  วันดี</a:t>
            </a:r>
            <a:r>
              <a:rPr lang="en-US" sz="3200" b="1" dirty="0" smtClean="0"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_</a:t>
            </a:r>
            <a:r>
              <a:rPr lang="th-TH" sz="3200" b="1" dirty="0" smtClean="0"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  วัน/เดือน/ปี </a:t>
            </a:r>
            <a:r>
              <a:rPr lang="en-US" sz="3200" b="1" dirty="0" smtClean="0"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__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15 </a:t>
            </a:r>
            <a:r>
              <a:rPr lang="th-TH" sz="3200" b="1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พฤษภาคม</a:t>
            </a:r>
            <a:r>
              <a:rPr lang="en-US" sz="3200" b="1" dirty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2558</a:t>
            </a:r>
            <a:r>
              <a:rPr lang="en-US" sz="3200" b="1" dirty="0" smtClean="0"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__</a:t>
            </a:r>
            <a:endParaRPr lang="en-US" sz="3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ชื่อตัวบรรจง</a:t>
            </a:r>
            <a:r>
              <a:rPr lang="en-US" sz="3200" b="1" dirty="0" smtClean="0"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           (</a:t>
            </a:r>
            <a:r>
              <a:rPr lang="th-TH" sz="3200" b="1" dirty="0" smtClean="0"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  </a:t>
            </a:r>
            <a:r>
              <a:rPr lang="th-TH" sz="3200" b="1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นาง</a:t>
            </a:r>
            <a:r>
              <a:rPr lang="th-TH" sz="32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ปนัดดา  วันดี</a:t>
            </a:r>
            <a:r>
              <a:rPr lang="en-US" sz="3200" b="1" dirty="0" smtClean="0"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  )	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2246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799" y="533400"/>
            <a:ext cx="1018903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j-cs"/>
              </a:rPr>
              <a:t>Inform Consent Form (ICF)</a:t>
            </a:r>
            <a:r>
              <a:rPr lang="th-TH" sz="4000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ประกอบด้วย 2 ส่วนคือ </a:t>
            </a:r>
          </a:p>
          <a:p>
            <a:r>
              <a:rPr lang="th-TH" sz="4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ส่วนที่ 1 </a:t>
            </a:r>
            <a:r>
              <a:rPr lang="en-US" altLang="th-TH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 Sheet</a:t>
            </a:r>
            <a:r>
              <a:rPr lang="th-TH" dirty="0" smtClean="0"/>
              <a:t> </a:t>
            </a:r>
            <a:r>
              <a:rPr lang="th-TH" sz="4000" b="1" dirty="0"/>
              <a:t>ซึ่งป็นส่วนที่ให้ข้อมูลแก่อาสาสมัคร </a:t>
            </a:r>
            <a:r>
              <a:rPr lang="th-TH" sz="4000" b="1" dirty="0" smtClean="0"/>
              <a:t>ประกอบด้วย</a:t>
            </a:r>
            <a:endParaRPr lang="th-TH" b="1" dirty="0" smtClean="0">
              <a:solidFill>
                <a:schemeClr val="tx1"/>
              </a:solidFill>
              <a:latin typeface="Arial" panose="020B0604020202020204" pitchFamily="34" charset="0"/>
              <a:cs typeface="+mj-cs"/>
            </a:endParaRPr>
          </a:p>
          <a:p>
            <a:pPr lvl="0"/>
            <a:r>
              <a:rPr lang="th-TH" sz="4400" b="1" dirty="0" smtClean="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1.1 หัว</a:t>
            </a:r>
            <a:r>
              <a:rPr lang="th-TH" sz="4400" b="1" dirty="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เรื่อง</a:t>
            </a:r>
            <a:endParaRPr lang="en-US" sz="4400" b="1" dirty="0">
              <a:solidFill>
                <a:srgbClr val="FF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3200" b="1" dirty="0" smtClean="0">
                <a:cs typeface="+mj-cs"/>
              </a:rPr>
              <a:t>	</a:t>
            </a:r>
            <a:r>
              <a:rPr lang="th-TH" sz="32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ชื่อ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สถาบันฯ หรือชื่อสถาบันฯและหน่วยงานที่ทำงานร่วม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	ชื่อโครงการฉบับเต็ม</a:t>
            </a:r>
            <a:endParaRPr lang="en-US" sz="3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	</a:t>
            </a: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เวอร์ชั่น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	วันที่ของเวอร์ชั่น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	ชื่อย่อของโครงการ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3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	รหัสย่อ</a:t>
            </a:r>
            <a:endParaRPr lang="en-US" sz="3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9765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751115"/>
            <a:ext cx="96774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1.2 Footer                   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en-US" sz="3600" b="1" dirty="0" smtClean="0">
                <a:cs typeface="+mj-cs"/>
              </a:rPr>
              <a:t> </a:t>
            </a:r>
            <a:r>
              <a:rPr lang="th-TH" sz="3600" b="1" dirty="0" smtClean="0">
                <a:cs typeface="+mj-cs"/>
              </a:rPr>
              <a:t>	</a:t>
            </a:r>
            <a:r>
              <a:rPr lang="th-TH" sz="5400" b="1" u="sng" dirty="0" smtClean="0">
                <a:solidFill>
                  <a:srgbClr val="FFFF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มุมซ้าย</a:t>
            </a:r>
            <a:r>
              <a:rPr lang="th-TH" sz="5400" b="1" dirty="0" smtClean="0">
                <a:solidFill>
                  <a:srgbClr val="FFFF00"/>
                </a:solidFill>
                <a:cs typeface="+mj-cs"/>
              </a:rPr>
              <a:t> </a:t>
            </a:r>
            <a:r>
              <a:rPr lang="en-US" sz="3600" b="1" dirty="0" smtClean="0">
                <a:cs typeface="+mj-cs"/>
              </a:rPr>
              <a:t>					</a:t>
            </a:r>
            <a:endParaRPr lang="th-TH" sz="3200" b="1" dirty="0" smtClean="0">
              <a:cs typeface="+mj-cs"/>
            </a:endParaRPr>
          </a:p>
          <a:p>
            <a:pPr marL="2286000" lvl="4" indent="-457200">
              <a:buFont typeface="Wingdings" panose="05000000000000000000" pitchFamily="2" charset="2"/>
              <a:buChar char="Ø"/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	</a:t>
            </a: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รหัส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โครงการวิจัย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2286000" lvl="4" indent="-457200">
              <a:buFont typeface="Wingdings" panose="05000000000000000000" pitchFamily="2" charset="2"/>
              <a:buChar char="Ø"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	protocol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version</a:t>
            </a:r>
          </a:p>
          <a:p>
            <a:pPr marL="2286000" lvl="4" indent="-457200">
              <a:buFont typeface="Wingdings" panose="05000000000000000000" pitchFamily="2" charset="2"/>
              <a:buChar char="Ø"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	version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date of protocol</a:t>
            </a:r>
          </a:p>
          <a:p>
            <a:pPr lvl="0"/>
            <a:endParaRPr lang="en-US" sz="30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8550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4143" y="130629"/>
            <a:ext cx="96774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1.2 Footer  (</a:t>
            </a: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ต่อ)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anose="020B0604020202020204" pitchFamily="34" charset="-34"/>
                <a:cs typeface="BrowalliaUPC" panose="020B0604020202020204" pitchFamily="34" charset="-34"/>
              </a:rPr>
              <a:t>            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th-TH" b="1" dirty="0" smtClean="0">
                <a:cs typeface="+mj-cs"/>
              </a:rPr>
              <a:t>	</a:t>
            </a:r>
            <a:r>
              <a:rPr lang="th-TH" sz="4800" b="1" u="sng" dirty="0" smtClean="0">
                <a:solidFill>
                  <a:srgbClr val="FFFF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มุม</a:t>
            </a:r>
            <a:r>
              <a:rPr lang="th-TH" sz="4800" b="1" u="sng" dirty="0">
                <a:solidFill>
                  <a:srgbClr val="FFFF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ขวา </a:t>
            </a:r>
            <a:endParaRPr lang="th-TH" sz="4800" dirty="0">
              <a:solidFill>
                <a:srgbClr val="FFFF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1828800" lvl="3" indent="-457200">
              <a:buFont typeface="Wingdings" panose="05000000000000000000" pitchFamily="2" charset="2"/>
              <a:buChar char="ü"/>
            </a:pPr>
            <a:r>
              <a:rPr lang="th-TH" sz="36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	</a:t>
            </a:r>
            <a:r>
              <a:rPr lang="th-TH" sz="4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ชื่อ</a:t>
            </a:r>
            <a:r>
              <a:rPr lang="th-TH" sz="4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ฟอร์ม</a:t>
            </a:r>
            <a:endParaRPr lang="en-US" sz="40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1828800" lvl="3" indent="-457200">
              <a:buFont typeface="Wingdings" panose="05000000000000000000" pitchFamily="2" charset="2"/>
              <a:buChar char="ü"/>
            </a:pPr>
            <a:r>
              <a:rPr lang="en-US" sz="4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	version</a:t>
            </a:r>
            <a:endParaRPr lang="th-TH" sz="40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1828800" lvl="3" indent="-457200">
              <a:buFont typeface="Wingdings" panose="05000000000000000000" pitchFamily="2" charset="2"/>
              <a:buChar char="ü"/>
            </a:pPr>
            <a:r>
              <a:rPr lang="th-TH" sz="4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	ภาษา</a:t>
            </a:r>
            <a:endParaRPr lang="th-TH" sz="40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1828800" lvl="3" indent="-457200">
              <a:buFont typeface="Wingdings" panose="05000000000000000000" pitchFamily="2" charset="2"/>
              <a:buChar char="ü"/>
            </a:pPr>
            <a:r>
              <a:rPr lang="th-TH" sz="4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	วันที่</a:t>
            </a:r>
            <a:r>
              <a:rPr lang="th-TH" sz="4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ของ </a:t>
            </a:r>
            <a:r>
              <a:rPr lang="en-US" sz="4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version </a:t>
            </a:r>
            <a:r>
              <a:rPr lang="th-TH" sz="4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นั้น</a:t>
            </a:r>
            <a:endParaRPr lang="en-US" sz="4000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2400" b="1" dirty="0"/>
              <a:t> </a:t>
            </a:r>
            <a:r>
              <a:rPr lang="en-US" sz="2400" b="1" dirty="0" smtClean="0"/>
              <a:t>     </a:t>
            </a:r>
            <a:r>
              <a:rPr lang="th-TH" sz="4800" b="1" u="sng" dirty="0" smtClean="0">
                <a:solidFill>
                  <a:srgbClr val="FFFF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ตรง</a:t>
            </a:r>
            <a:r>
              <a:rPr lang="th-TH" sz="4800" b="1" u="sng" dirty="0">
                <a:solidFill>
                  <a:srgbClr val="FFFF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กลาง</a:t>
            </a:r>
            <a:r>
              <a:rPr lang="en-US" sz="4800" b="1" u="sng" dirty="0">
                <a:solidFill>
                  <a:srgbClr val="FFFF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endParaRPr lang="th-TH" sz="4800" b="1" u="sng" dirty="0">
              <a:solidFill>
                <a:srgbClr val="FFFF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1828800" lvl="3" indent="-457200">
              <a:buFont typeface="Wingdings" panose="05000000000000000000" pitchFamily="2" charset="2"/>
              <a:buChar char="v"/>
            </a:pPr>
            <a:r>
              <a:rPr lang="th-TH" sz="3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	</a:t>
            </a:r>
            <a:r>
              <a:rPr lang="th-TH" sz="4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หน้าและจำนวนหน้าทั้งหมด</a:t>
            </a:r>
            <a:endParaRPr lang="en-US" sz="44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lvl="0"/>
            <a:endParaRPr lang="en-US" sz="30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6270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3332" y="1342874"/>
            <a:ext cx="8680753" cy="3118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th-TH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ตัวอย่างเอกสาร </a:t>
            </a:r>
            <a:endParaRPr lang="th-TH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US" altLang="th-TH" sz="8000" b="1" dirty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ICF: Information Sheet</a:t>
            </a:r>
            <a:endParaRPr lang="en-US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7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74914" y="729307"/>
            <a:ext cx="10744199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kumimoji="0" lang="en-US" alt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(DRAFT ICF: Information Sheet)</a:t>
            </a:r>
          </a:p>
          <a:p>
            <a:pPr lvl="0" algn="ctr"/>
            <a:endParaRPr lang="th-TH" altLang="th-TH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lvl="0" algn="ctr"/>
            <a:r>
              <a:rPr kumimoji="0" lang="th-TH" alt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   ชื่อสถาบันฯ หรือ ชื่อสถาบันฯและหน่วยงานที่ทำงานร่วม</a:t>
            </a:r>
            <a:r>
              <a:rPr kumimoji="0" lang="en-US" altLang="th-TH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	  </a:t>
            </a:r>
          </a:p>
          <a:p>
            <a:pPr lvl="0"/>
            <a:r>
              <a:rPr lang="en-US" altLang="th-TH" sz="2400" b="1" baseline="0" dirty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	</a:t>
            </a:r>
            <a:r>
              <a:rPr lang="en-US" altLang="th-TH" sz="2400" b="1" baseline="0" dirty="0" smtClean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	</a:t>
            </a:r>
            <a:r>
              <a:rPr lang="th-TH" altLang="th-TH" sz="2400" b="1" baseline="0" dirty="0" smtClean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      </a:t>
            </a:r>
            <a:r>
              <a:rPr lang="th-TH" altLang="th-TH" sz="2400" b="1" dirty="0" smtClean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               </a:t>
            </a:r>
            <a:r>
              <a:rPr kumimoji="0" lang="th-TH" alt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ชื่อโครงการฉบับเต็ม</a:t>
            </a:r>
            <a:endParaRPr kumimoji="0" lang="en-US" altLang="th-TH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lvl="0"/>
            <a:r>
              <a:rPr kumimoji="0" lang="th-TH" alt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	</a:t>
            </a:r>
            <a:r>
              <a:rPr kumimoji="0" lang="th-TH" altLang="th-TH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                              </a:t>
            </a:r>
            <a:r>
              <a:rPr lang="en-US" altLang="th-TH" sz="2400" b="1" dirty="0" smtClean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                           </a:t>
            </a:r>
            <a:r>
              <a:rPr lang="th-TH" altLang="th-TH" sz="2400" b="1" dirty="0" smtClean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         </a:t>
            </a:r>
            <a:r>
              <a:rPr lang="en-US" altLang="th-TH" sz="2400" b="1" dirty="0" smtClean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 </a:t>
            </a:r>
            <a:r>
              <a:rPr kumimoji="0" lang="th-TH" alt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เวอร์ชั่น</a:t>
            </a:r>
            <a:r>
              <a:rPr kumimoji="0" lang="en-US" alt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, </a:t>
            </a:r>
            <a:r>
              <a:rPr kumimoji="0" lang="th-TH" alt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วันที่ของเวอร์ชั่น</a:t>
            </a:r>
            <a:endParaRPr kumimoji="0" lang="en-US" altLang="th-TH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lvl="0"/>
            <a:r>
              <a:rPr kumimoji="0" lang="th-TH" alt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	</a:t>
            </a:r>
            <a:r>
              <a:rPr kumimoji="0" lang="th-TH" altLang="th-TH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                           </a:t>
            </a:r>
            <a:r>
              <a:rPr lang="th-TH" altLang="th-TH" b="1" dirty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 </a:t>
            </a:r>
            <a:r>
              <a:rPr lang="th-TH" altLang="th-TH" b="1" dirty="0" smtClean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                                       </a:t>
            </a:r>
            <a:r>
              <a:rPr kumimoji="0" lang="th-TH" alt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ชื่อย่อของโครงการ</a:t>
            </a:r>
            <a:endParaRPr kumimoji="0" lang="en-US" altLang="th-TH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lvl="0"/>
            <a:r>
              <a:rPr kumimoji="0" lang="th-TH" alt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	                    </a:t>
            </a:r>
            <a:r>
              <a:rPr lang="en-US" altLang="th-TH" sz="2400" b="1" dirty="0" smtClean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                                                                </a:t>
            </a:r>
            <a:r>
              <a:rPr kumimoji="0" lang="th-TH" alt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รหัสย่อ</a:t>
            </a:r>
          </a:p>
          <a:p>
            <a:pPr lvl="0" algn="ctr"/>
            <a:r>
              <a:rPr lang="en-US" altLang="th-TH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     ___________________________________________________________________</a:t>
            </a:r>
            <a:endParaRPr kumimoji="0" lang="th-TH" altLang="th-TH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lvl="0"/>
            <a:r>
              <a:rPr lang="th-TH" altLang="th-TH" sz="2400" b="1" dirty="0" smtClean="0">
                <a:latin typeface="Calibri" panose="020F0502020204030204" pitchFamily="34" charset="0"/>
                <a:cs typeface="+mj-cs"/>
              </a:rPr>
              <a:t>                                                                                </a:t>
            </a:r>
            <a:endParaRPr kumimoji="0" lang="en-US" altLang="th-TH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+mj-cs"/>
            </a:endParaRPr>
          </a:p>
          <a:p>
            <a:pPr lvl="0"/>
            <a:r>
              <a:rPr kumimoji="0" lang="th-TH" alt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                                           </a:t>
            </a:r>
            <a:r>
              <a:rPr kumimoji="0" lang="th-TH" alt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ส่วนที่</a:t>
            </a:r>
            <a:r>
              <a:rPr kumimoji="0" lang="en-US" alt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 1 : </a:t>
            </a:r>
            <a:r>
              <a:rPr kumimoji="0" lang="th-TH" alt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เอกสารข้อมูลโครงการวิจัยสำหรับอาสาสมัคร</a:t>
            </a:r>
            <a:endParaRPr kumimoji="0" lang="th-TH" altLang="th-TH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rowalliaUPC" panose="020B0604020202020204" pitchFamily="34" charset="-34"/>
              <a:ea typeface="Calibri" panose="020F0502020204030204" pitchFamily="34" charset="0"/>
              <a:cs typeface="BrowalliaUPC" panose="020B0604020202020204" pitchFamily="34" charset="-34"/>
            </a:endParaRPr>
          </a:p>
          <a:p>
            <a:pPr lvl="0"/>
            <a:endParaRPr lang="th-TH" altLang="th-TH" sz="1800" dirty="0" smtClean="0">
              <a:latin typeface="Calibri" panose="020F0502020204030204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lang="en-US" altLang="th-TH" sz="1100" dirty="0" smtClean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en-US" altLang="th-TH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lvl="0"/>
            <a:endParaRPr lang="en-US" altLang="th-TH" sz="1100" dirty="0" smtClean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lvl="0"/>
            <a:endParaRPr lang="en-US" altLang="th-TH" sz="11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lvl="0"/>
            <a:endParaRPr lang="en-US" altLang="th-TH" sz="1100" dirty="0" smtClean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lvl="0"/>
            <a:endParaRPr lang="en-US" altLang="th-TH" sz="11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en-US" altLang="th-TH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lang="en-US" altLang="th-TH" sz="11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36543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8943" y="1883228"/>
            <a:ext cx="1061586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th-TH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________________________________________________________________________________________________</a:t>
            </a:r>
            <a:endParaRPr lang="en-US" altLang="th-TH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endParaRPr lang="en-US" altLang="th-TH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endParaRPr lang="en-US" altLang="th-TH" sz="1600" dirty="0">
              <a:latin typeface="BrowalliaUPC" panose="020B0604020202020204" pitchFamily="34" charset="-34"/>
              <a:ea typeface="Calibri" panose="020F0502020204030204" pitchFamily="34" charset="0"/>
              <a:cs typeface="BrowalliaUPC" panose="020B0604020202020204" pitchFamily="34" charset="-34"/>
            </a:endParaRPr>
          </a:p>
          <a:p>
            <a:r>
              <a:rPr lang="th-TH" altLang="th-TH" b="1" dirty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รหัสโครงการวิจัย		                            	</a:t>
            </a:r>
            <a:r>
              <a:rPr lang="th-TH" altLang="th-TH" b="1" dirty="0" smtClean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		ชื่อ</a:t>
            </a:r>
            <a:r>
              <a:rPr lang="th-TH" altLang="th-TH" b="1" dirty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ฟอร์ม</a:t>
            </a:r>
            <a:endParaRPr lang="en-US" altLang="th-TH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r>
              <a:rPr lang="th-TH" altLang="th-TH" b="1" dirty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เวอร์ชั่นของโครงร่าง		 </a:t>
            </a:r>
            <a:r>
              <a:rPr lang="th-TH" altLang="th-TH" b="1" dirty="0" smtClean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 	  ระบุ </a:t>
            </a:r>
            <a:r>
              <a:rPr lang="en-US" altLang="th-TH" b="1" dirty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Version,</a:t>
            </a:r>
            <a:r>
              <a:rPr lang="th-TH" altLang="th-TH" b="1" dirty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ระบุภาษา</a:t>
            </a:r>
            <a:endParaRPr lang="en-US" altLang="th-TH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r>
              <a:rPr lang="en-US" altLang="th-TH" b="1" dirty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Version date </a:t>
            </a:r>
            <a:r>
              <a:rPr lang="th-TH" altLang="th-TH" b="1" dirty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ของโครงร่าง</a:t>
            </a:r>
            <a:r>
              <a:rPr lang="en-US" altLang="th-TH" b="1" dirty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           </a:t>
            </a:r>
            <a:r>
              <a:rPr lang="en-US" altLang="th-TH" b="1" dirty="0" smtClean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Page…of</a:t>
            </a:r>
            <a:r>
              <a:rPr lang="en-US" altLang="th-TH" b="1" dirty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….   </a:t>
            </a:r>
            <a:r>
              <a:rPr lang="en-US" altLang="th-TH" dirty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	 </a:t>
            </a:r>
            <a:r>
              <a:rPr lang="en-US" altLang="th-TH" dirty="0" smtClean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            </a:t>
            </a:r>
            <a:r>
              <a:rPr lang="en-US" altLang="th-TH" b="1" dirty="0" smtClean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Version </a:t>
            </a:r>
            <a:r>
              <a:rPr lang="en-US" altLang="th-TH" b="1" dirty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date </a:t>
            </a:r>
            <a:r>
              <a:rPr lang="th-TH" altLang="th-TH" b="1" dirty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ของหนังสือยินยอม</a:t>
            </a:r>
            <a:endParaRPr lang="th-TH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6079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6726" y="468086"/>
            <a:ext cx="989511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BrowalliaUPC" panose="020B0604020202020204" pitchFamily="34" charset="-34"/>
              </a:rPr>
              <a:t>ส่วนที่ 2. 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Signature 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Page</a:t>
            </a:r>
            <a:r>
              <a:rPr lang="th-TH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h-TH" sz="4000" b="1" dirty="0" smtClean="0"/>
              <a:t>เป็น</a:t>
            </a:r>
            <a:r>
              <a:rPr lang="th-TH" sz="4000" b="1" dirty="0"/>
              <a:t>ส่วนที่ให้อาสาสมัครลงลายมือชื่อแสดงความยินยอมในการเข้าร่วมโครงการ ให้ลงบันทึก</a:t>
            </a:r>
            <a:r>
              <a:rPr lang="th-TH" sz="4000" b="1" dirty="0" smtClean="0"/>
              <a:t>ดังนี้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thaiDist">
              <a:buFont typeface="Wingdings" panose="05000000000000000000" pitchFamily="2" charset="2"/>
              <a:buChar char="Ø"/>
            </a:pPr>
            <a:r>
              <a:rPr lang="th-TH" sz="46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การ</a:t>
            </a:r>
            <a:r>
              <a:rPr lang="th-TH" sz="4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ลงวันเดือนปี ควรใช้รูปแบบที่อ่านง่าย ชัดเจน เช่น วันที่ควรใช้เลข  </a:t>
            </a:r>
            <a:r>
              <a:rPr lang="en-US" sz="4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2 </a:t>
            </a:r>
            <a:r>
              <a:rPr lang="th-TH" sz="4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หลัก เช่น  </a:t>
            </a:r>
            <a:r>
              <a:rPr lang="en-US" sz="4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01, 10 </a:t>
            </a:r>
            <a:r>
              <a:rPr lang="th-TH" sz="4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 </a:t>
            </a:r>
            <a:r>
              <a:rPr lang="th-TH" sz="46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เดือน</a:t>
            </a:r>
            <a:r>
              <a:rPr lang="th-TH" sz="4600" b="1" dirty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ให้ใช้</a:t>
            </a:r>
            <a:r>
              <a:rPr lang="th-TH" sz="4600" b="1" dirty="0" smtClean="0">
                <a:latin typeface="BrowalliaUPC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เป็น</a:t>
            </a:r>
            <a:r>
              <a:rPr lang="th-TH" sz="46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ตัว</a:t>
            </a:r>
            <a:r>
              <a:rPr lang="th-TH" sz="4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เต็มของเดือน </a:t>
            </a:r>
            <a:r>
              <a:rPr lang="th-TH" sz="46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เช่น เมษายน  </a:t>
            </a:r>
            <a:r>
              <a:rPr lang="th-TH" sz="4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และ  ปีพ.ศ. ควรลงบันทึกเป็นเลข </a:t>
            </a:r>
            <a:r>
              <a:rPr lang="en-US" sz="4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4</a:t>
            </a:r>
            <a:r>
              <a:rPr lang="th-TH" sz="4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หลัก เช่น </a:t>
            </a:r>
            <a:r>
              <a:rPr lang="en-US" sz="4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2558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965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3132" y="2330559"/>
            <a:ext cx="97294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4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ระบุเวลาที่อส.ลงลายมือชื่อในเอกสารขอความยินยอมลงในส่วนของ </a:t>
            </a:r>
            <a:r>
              <a:rPr lang="en-US" sz="4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ICF chart note</a:t>
            </a:r>
          </a:p>
        </p:txBody>
      </p:sp>
    </p:spTree>
    <p:extLst>
      <p:ext uri="{BB962C8B-B14F-4D97-AF65-F5344CB8AC3E}">
        <p14:creationId xmlns:p14="http://schemas.microsoft.com/office/powerpoint/2010/main" val="408665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855</TotalTime>
  <Words>606</Words>
  <Application>Microsoft Office PowerPoint</Application>
  <PresentationFormat>Widescreen</PresentationFormat>
  <Paragraphs>100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Aharoni</vt:lpstr>
      <vt:lpstr>Angsana New</vt:lpstr>
      <vt:lpstr>Arial</vt:lpstr>
      <vt:lpstr>BrowalliaUPC</vt:lpstr>
      <vt:lpstr>Calibri</vt:lpstr>
      <vt:lpstr>Century Gothic</vt:lpstr>
      <vt:lpstr>Cordia New</vt:lpstr>
      <vt:lpstr>Times New Roman</vt:lpstr>
      <vt:lpstr>Wingdings</vt:lpstr>
      <vt:lpstr>Wingdings 3</vt:lpstr>
      <vt:lpstr>Ion</vt:lpstr>
      <vt:lpstr>Inform Consent Form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Supisara</dc:creator>
  <cp:lastModifiedBy>Surapee Tarnkehard</cp:lastModifiedBy>
  <cp:revision>88</cp:revision>
  <dcterms:created xsi:type="dcterms:W3CDTF">2015-11-24T01:27:54Z</dcterms:created>
  <dcterms:modified xsi:type="dcterms:W3CDTF">2015-12-18T07:24:57Z</dcterms:modified>
</cp:coreProperties>
</file>