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8" r:id="rId4"/>
    <p:sldMasterId id="2147483710" r:id="rId5"/>
    <p:sldMasterId id="2147483722" r:id="rId6"/>
    <p:sldMasterId id="2147483734" r:id="rId7"/>
    <p:sldMasterId id="2147483746" r:id="rId8"/>
    <p:sldMasterId id="2147483758" r:id="rId9"/>
    <p:sldMasterId id="2147483770" r:id="rId10"/>
    <p:sldMasterId id="2147483782" r:id="rId11"/>
    <p:sldMasterId id="2147483794" r:id="rId12"/>
    <p:sldMasterId id="2147483819" r:id="rId13"/>
  </p:sldMasterIdLst>
  <p:notesMasterIdLst>
    <p:notesMasterId r:id="rId45"/>
  </p:notesMasterIdLst>
  <p:sldIdLst>
    <p:sldId id="257" r:id="rId14"/>
    <p:sldId id="258" r:id="rId15"/>
    <p:sldId id="298" r:id="rId16"/>
    <p:sldId id="259" r:id="rId17"/>
    <p:sldId id="260" r:id="rId18"/>
    <p:sldId id="261" r:id="rId19"/>
    <p:sldId id="262" r:id="rId20"/>
    <p:sldId id="263" r:id="rId21"/>
    <p:sldId id="264" r:id="rId22"/>
    <p:sldId id="265" r:id="rId23"/>
    <p:sldId id="266" r:id="rId24"/>
    <p:sldId id="281" r:id="rId25"/>
    <p:sldId id="282" r:id="rId26"/>
    <p:sldId id="283" r:id="rId27"/>
    <p:sldId id="284" r:id="rId28"/>
    <p:sldId id="288" r:id="rId29"/>
    <p:sldId id="289" r:id="rId30"/>
    <p:sldId id="270" r:id="rId31"/>
    <p:sldId id="286" r:id="rId32"/>
    <p:sldId id="293" r:id="rId33"/>
    <p:sldId id="272" r:id="rId34"/>
    <p:sldId id="273" r:id="rId35"/>
    <p:sldId id="274" r:id="rId36"/>
    <p:sldId id="275" r:id="rId37"/>
    <p:sldId id="276" r:id="rId38"/>
    <p:sldId id="287" r:id="rId39"/>
    <p:sldId id="278" r:id="rId40"/>
    <p:sldId id="294" r:id="rId41"/>
    <p:sldId id="299" r:id="rId42"/>
    <p:sldId id="300" r:id="rId43"/>
    <p:sldId id="296" r:id="rId44"/>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B35EEA-8D85-4EEB-BA47-BB6F54DC332B}" type="datetimeFigureOut">
              <a:rPr lang="th-TH" smtClean="0"/>
              <a:pPr/>
              <a:t>23/02/58</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78ADA6-D33F-4D7C-8EEE-A1BC860F7CC6}" type="slidenum">
              <a:rPr lang="th-TH" smtClean="0"/>
              <a:pPr/>
              <a:t>‹#›</a:t>
            </a:fld>
            <a:endParaRPr lang="th-TH"/>
          </a:p>
        </p:txBody>
      </p:sp>
    </p:spTree>
    <p:extLst>
      <p:ext uri="{BB962C8B-B14F-4D97-AF65-F5344CB8AC3E}">
        <p14:creationId xmlns:p14="http://schemas.microsoft.com/office/powerpoint/2010/main" xmlns="" val="3616778708"/>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3643" y="8684826"/>
            <a:ext cx="2972724" cy="457711"/>
          </a:xfrm>
          <a:prstGeom prst="rect">
            <a:avLst/>
          </a:prstGeom>
          <a:noFill/>
          <a:ln w="9525">
            <a:noFill/>
            <a:miter lim="800000"/>
            <a:headEnd/>
            <a:tailEnd/>
          </a:ln>
        </p:spPr>
        <p:txBody>
          <a:bodyPr lIns="92885" tIns="46442" rIns="92885" bIns="46442" anchor="b"/>
          <a:lstStyle/>
          <a:p>
            <a:pPr algn="r"/>
            <a:fld id="{E918A038-E77B-4E05-A8D8-95A3F0AB54C3}" type="slidenum">
              <a:rPr lang="en-GB" altLang="zh-TW" sz="1200">
                <a:solidFill>
                  <a:srgbClr val="000000"/>
                </a:solidFill>
                <a:ea typeface="ＭＳ Ｐゴシック" pitchFamily="34" charset="-128"/>
              </a:rPr>
              <a:pPr algn="r"/>
              <a:t>15</a:t>
            </a:fld>
            <a:endParaRPr lang="en-GB" altLang="zh-TW" sz="1200">
              <a:solidFill>
                <a:srgbClr val="000000"/>
              </a:solidFill>
              <a:ea typeface="ＭＳ Ｐゴシック" pitchFamily="34" charset="-128"/>
            </a:endParaRPr>
          </a:p>
        </p:txBody>
      </p:sp>
      <p:sp>
        <p:nvSpPr>
          <p:cNvPr id="73731"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73732" name="Rectangle 3"/>
          <p:cNvSpPr>
            <a:spLocks noGrp="1" noChangeArrowheads="1"/>
          </p:cNvSpPr>
          <p:nvPr>
            <p:ph type="body" idx="1"/>
          </p:nvPr>
        </p:nvSpPr>
        <p:spPr bwMode="auto">
          <a:xfrm>
            <a:off x="966422" y="4363617"/>
            <a:ext cx="4925157" cy="4160352"/>
          </a:xfrm>
          <a:noFill/>
        </p:spPr>
        <p:txBody>
          <a:bodyPr lIns="94579" tIns="47290" rIns="94579" bIns="47290"/>
          <a:lstStyle/>
          <a:p>
            <a:pPr marL="93663" indent="-93663" defTabSz="946150" eaLnBrk="1" hangingPunct="1">
              <a:spcBef>
                <a:spcPct val="0"/>
              </a:spcBef>
            </a:pPr>
            <a:endParaRPr lang="de-AT" altLang="zh-TW" sz="500" b="1" smtClean="0">
              <a:latin typeface="Arial" pitchFamily="34" charset="0"/>
              <a:ea typeface="ＭＳ Ｐゴシック" pitchFamily="34" charset="-128"/>
            </a:endParaRPr>
          </a:p>
        </p:txBody>
      </p:sp>
    </p:spTree>
    <p:extLst>
      <p:ext uri="{BB962C8B-B14F-4D97-AF65-F5344CB8AC3E}">
        <p14:creationId xmlns:p14="http://schemas.microsoft.com/office/powerpoint/2010/main" xmlns="" val="1129751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h-TH"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45E6B9-CFE3-4845-8340-F697B0ED1068}" type="slidenum">
              <a:rPr lang="en-US" smtClean="0">
                <a:solidFill>
                  <a:prstClr val="black"/>
                </a:solidFill>
              </a:rPr>
              <a:pPr fontAlgn="base">
                <a:spcBef>
                  <a:spcPct val="0"/>
                </a:spcBef>
                <a:spcAft>
                  <a:spcPct val="0"/>
                </a:spcAft>
                <a:defRPr/>
              </a:pPr>
              <a:t>19</a:t>
            </a:fld>
            <a:endParaRPr lang="en-US" smtClean="0">
              <a:solidFill>
                <a:prstClr val="black"/>
              </a:solidFill>
            </a:endParaRPr>
          </a:p>
        </p:txBody>
      </p:sp>
    </p:spTree>
    <p:extLst>
      <p:ext uri="{BB962C8B-B14F-4D97-AF65-F5344CB8AC3E}">
        <p14:creationId xmlns:p14="http://schemas.microsoft.com/office/powerpoint/2010/main" xmlns="" val="690654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71AEC2-7043-4323-AC8E-121D333FB847}" type="slidenum">
              <a:rPr lang="en-US">
                <a:solidFill>
                  <a:prstClr val="black"/>
                </a:solidFill>
              </a:rPr>
              <a:pPr/>
              <a:t>26</a:t>
            </a:fld>
            <a:endParaRPr lang="en-US">
              <a:solidFill>
                <a:prstClr val="black"/>
              </a:solidFill>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th-TH"/>
          </a:p>
        </p:txBody>
      </p:sp>
    </p:spTree>
    <p:extLst>
      <p:ext uri="{BB962C8B-B14F-4D97-AF65-F5344CB8AC3E}">
        <p14:creationId xmlns:p14="http://schemas.microsoft.com/office/powerpoint/2010/main" xmlns="" val="3754656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21851E18-8787-4567-B23E-32E470455C77}" type="datetimeFigureOut">
              <a:rPr lang="th-TH" smtClean="0"/>
              <a:pPr/>
              <a:t>23/02/58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5B94EDA-26D1-4F7F-B9F8-223C3834111F}" type="slidenum">
              <a:rPr lang="th-TH"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21851E18-8787-4567-B23E-32E470455C77}" type="datetimeFigureOut">
              <a:rPr lang="th-TH" smtClean="0"/>
              <a:pPr/>
              <a:t>23/02/58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5B94EDA-26D1-4F7F-B9F8-223C3834111F}" type="slidenum">
              <a:rPr lang="th-TH" smtClean="0"/>
              <a:pPr/>
              <a:t>‹#›</a:t>
            </a:fld>
            <a:endParaRPr lang="th-TH"/>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99E2EC-F1E3-491A-847A-95395102F77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EB97AB7-3E3E-4C3B-B6B6-8A321CC3CC9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1B1549-09D3-4EB8-AE4F-5E8DBBF46C4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B878931-3677-4199-9D1F-459C6F57CE6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C233981-E5ED-4906-A4DF-2BB795F07B8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817BEA9-8588-4841-A4D5-844EF227000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9F6452B-6D9B-4AAF-A6B8-0C1AA801513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DEB3026-1300-418B-8247-486A11242FE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FAC8CE2-B89D-4E0B-A781-48CC16E2388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21851E18-8787-4567-B23E-32E470455C77}" type="datetimeFigureOut">
              <a:rPr lang="th-TH" smtClean="0"/>
              <a:pPr/>
              <a:t>23/02/58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5B94EDA-26D1-4F7F-B9F8-223C3834111F}" type="slidenum">
              <a:rPr lang="th-TH" smtClean="0"/>
              <a:pPr/>
              <a:t>‹#›</a:t>
            </a:fld>
            <a:endParaRPr lang="th-TH"/>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45B365-83EC-4E27-95F8-C614AD92F1E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67225C-A20E-423A-8562-50E96A779EA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6" name="Footer Placeholder 5"/>
          <p:cNvSpPr>
            <a:spLocks noGrp="1"/>
          </p:cNvSpPr>
          <p:nvPr>
            <p:ph type="ftr" sz="quarter" idx="11"/>
          </p:nvPr>
        </p:nvSpPr>
        <p:spPr/>
        <p:txBody>
          <a:bodyPr/>
          <a:lstStyle/>
          <a:p>
            <a:endParaRPr lang="th-TH">
              <a:solidFill>
                <a:prstClr val="black">
                  <a:tint val="75000"/>
                </a:prstClr>
              </a:solidFill>
            </a:endParaRPr>
          </a:p>
        </p:txBody>
      </p:sp>
      <p:sp>
        <p:nvSpPr>
          <p:cNvPr id="7" name="Slide Number Placeholder 6"/>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8" name="Footer Placeholder 7"/>
          <p:cNvSpPr>
            <a:spLocks noGrp="1"/>
          </p:cNvSpPr>
          <p:nvPr>
            <p:ph type="ftr" sz="quarter" idx="11"/>
          </p:nvPr>
        </p:nvSpPr>
        <p:spPr/>
        <p:txBody>
          <a:bodyPr/>
          <a:lstStyle/>
          <a:p>
            <a:endParaRPr lang="th-TH">
              <a:solidFill>
                <a:prstClr val="black">
                  <a:tint val="75000"/>
                </a:prstClr>
              </a:solidFill>
            </a:endParaRPr>
          </a:p>
        </p:txBody>
      </p:sp>
      <p:sp>
        <p:nvSpPr>
          <p:cNvPr id="9" name="Slide Number Placeholder 8"/>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4" name="Footer Placeholder 3"/>
          <p:cNvSpPr>
            <a:spLocks noGrp="1"/>
          </p:cNvSpPr>
          <p:nvPr>
            <p:ph type="ftr" sz="quarter" idx="11"/>
          </p:nvPr>
        </p:nvSpPr>
        <p:spPr/>
        <p:txBody>
          <a:bodyPr/>
          <a:lstStyle/>
          <a:p>
            <a:endParaRPr lang="th-TH">
              <a:solidFill>
                <a:prstClr val="black">
                  <a:tint val="75000"/>
                </a:prstClr>
              </a:solidFill>
            </a:endParaRPr>
          </a:p>
        </p:txBody>
      </p:sp>
      <p:sp>
        <p:nvSpPr>
          <p:cNvPr id="5" name="Slide Number Placeholder 4"/>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3" name="Footer Placeholder 2"/>
          <p:cNvSpPr>
            <a:spLocks noGrp="1"/>
          </p:cNvSpPr>
          <p:nvPr>
            <p:ph type="ftr" sz="quarter" idx="11"/>
          </p:nvPr>
        </p:nvSpPr>
        <p:spPr/>
        <p:txBody>
          <a:bodyPr/>
          <a:lstStyle/>
          <a:p>
            <a:endParaRPr lang="th-TH">
              <a:solidFill>
                <a:prstClr val="black">
                  <a:tint val="75000"/>
                </a:prstClr>
              </a:solidFill>
            </a:endParaRPr>
          </a:p>
        </p:txBody>
      </p:sp>
      <p:sp>
        <p:nvSpPr>
          <p:cNvPr id="4" name="Slide Number Placeholder 3"/>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6" name="Footer Placeholder 5"/>
          <p:cNvSpPr>
            <a:spLocks noGrp="1"/>
          </p:cNvSpPr>
          <p:nvPr>
            <p:ph type="ftr" sz="quarter" idx="11"/>
          </p:nvPr>
        </p:nvSpPr>
        <p:spPr/>
        <p:txBody>
          <a:bodyPr/>
          <a:lstStyle/>
          <a:p>
            <a:endParaRPr lang="th-TH">
              <a:solidFill>
                <a:prstClr val="black">
                  <a:tint val="75000"/>
                </a:prstClr>
              </a:solidFill>
            </a:endParaRPr>
          </a:p>
        </p:txBody>
      </p:sp>
      <p:sp>
        <p:nvSpPr>
          <p:cNvPr id="7" name="Slide Number Placeholder 6"/>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D3E5020D-E4DC-49D4-A133-BEDACE4C4EAE}" type="datetimeFigureOut">
              <a:rPr lang="th-TH" smtClean="0"/>
              <a:pPr/>
              <a:t>23/02/58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175B0C8-845C-4769-B13F-AB03E6B8D789}" type="slidenum">
              <a:rPr lang="th-TH" smtClean="0"/>
              <a:pPr/>
              <a:t>‹#›</a:t>
            </a:fld>
            <a:endParaRPr lang="th-TH"/>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6" name="Footer Placeholder 5"/>
          <p:cNvSpPr>
            <a:spLocks noGrp="1"/>
          </p:cNvSpPr>
          <p:nvPr>
            <p:ph type="ftr" sz="quarter" idx="11"/>
          </p:nvPr>
        </p:nvSpPr>
        <p:spPr/>
        <p:txBody>
          <a:bodyPr/>
          <a:lstStyle/>
          <a:p>
            <a:endParaRPr lang="th-TH">
              <a:solidFill>
                <a:prstClr val="black">
                  <a:tint val="75000"/>
                </a:prstClr>
              </a:solidFill>
            </a:endParaRPr>
          </a:p>
        </p:txBody>
      </p:sp>
      <p:sp>
        <p:nvSpPr>
          <p:cNvPr id="7" name="Slide Number Placeholder 6"/>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6" name="Footer Placeholder 5"/>
          <p:cNvSpPr>
            <a:spLocks noGrp="1"/>
          </p:cNvSpPr>
          <p:nvPr>
            <p:ph type="ftr" sz="quarter" idx="11"/>
          </p:nvPr>
        </p:nvSpPr>
        <p:spPr/>
        <p:txBody>
          <a:bodyPr/>
          <a:lstStyle/>
          <a:p>
            <a:endParaRPr lang="th-TH">
              <a:solidFill>
                <a:prstClr val="black">
                  <a:tint val="75000"/>
                </a:prstClr>
              </a:solidFill>
            </a:endParaRPr>
          </a:p>
        </p:txBody>
      </p:sp>
      <p:sp>
        <p:nvSpPr>
          <p:cNvPr id="7" name="Slide Number Placeholder 6"/>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8" name="Footer Placeholder 7"/>
          <p:cNvSpPr>
            <a:spLocks noGrp="1"/>
          </p:cNvSpPr>
          <p:nvPr>
            <p:ph type="ftr" sz="quarter" idx="11"/>
          </p:nvPr>
        </p:nvSpPr>
        <p:spPr/>
        <p:txBody>
          <a:bodyPr/>
          <a:lstStyle/>
          <a:p>
            <a:endParaRPr lang="th-TH">
              <a:solidFill>
                <a:prstClr val="black">
                  <a:tint val="75000"/>
                </a:prstClr>
              </a:solidFill>
            </a:endParaRPr>
          </a:p>
        </p:txBody>
      </p:sp>
      <p:sp>
        <p:nvSpPr>
          <p:cNvPr id="9" name="Slide Number Placeholder 8"/>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4" name="Footer Placeholder 3"/>
          <p:cNvSpPr>
            <a:spLocks noGrp="1"/>
          </p:cNvSpPr>
          <p:nvPr>
            <p:ph type="ftr" sz="quarter" idx="11"/>
          </p:nvPr>
        </p:nvSpPr>
        <p:spPr/>
        <p:txBody>
          <a:bodyPr/>
          <a:lstStyle/>
          <a:p>
            <a:endParaRPr lang="th-TH">
              <a:solidFill>
                <a:prstClr val="black">
                  <a:tint val="75000"/>
                </a:prstClr>
              </a:solidFill>
            </a:endParaRPr>
          </a:p>
        </p:txBody>
      </p:sp>
      <p:sp>
        <p:nvSpPr>
          <p:cNvPr id="5" name="Slide Number Placeholder 4"/>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3" name="Footer Placeholder 2"/>
          <p:cNvSpPr>
            <a:spLocks noGrp="1"/>
          </p:cNvSpPr>
          <p:nvPr>
            <p:ph type="ftr" sz="quarter" idx="11"/>
          </p:nvPr>
        </p:nvSpPr>
        <p:spPr/>
        <p:txBody>
          <a:bodyPr/>
          <a:lstStyle/>
          <a:p>
            <a:endParaRPr lang="th-TH">
              <a:solidFill>
                <a:prstClr val="black">
                  <a:tint val="75000"/>
                </a:prstClr>
              </a:solidFill>
            </a:endParaRPr>
          </a:p>
        </p:txBody>
      </p:sp>
      <p:sp>
        <p:nvSpPr>
          <p:cNvPr id="4" name="Slide Number Placeholder 3"/>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D3E5020D-E4DC-49D4-A133-BEDACE4C4EAE}" type="datetimeFigureOut">
              <a:rPr lang="th-TH" smtClean="0"/>
              <a:pPr/>
              <a:t>23/02/58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175B0C8-845C-4769-B13F-AB03E6B8D789}" type="slidenum">
              <a:rPr lang="th-TH" smtClean="0"/>
              <a:pPr/>
              <a:t>‹#›</a:t>
            </a:fld>
            <a:endParaRPr lang="th-TH"/>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6" name="Footer Placeholder 5"/>
          <p:cNvSpPr>
            <a:spLocks noGrp="1"/>
          </p:cNvSpPr>
          <p:nvPr>
            <p:ph type="ftr" sz="quarter" idx="11"/>
          </p:nvPr>
        </p:nvSpPr>
        <p:spPr/>
        <p:txBody>
          <a:bodyPr/>
          <a:lstStyle/>
          <a:p>
            <a:endParaRPr lang="th-TH">
              <a:solidFill>
                <a:prstClr val="black">
                  <a:tint val="75000"/>
                </a:prstClr>
              </a:solidFill>
            </a:endParaRPr>
          </a:p>
        </p:txBody>
      </p:sp>
      <p:sp>
        <p:nvSpPr>
          <p:cNvPr id="7" name="Slide Number Placeholder 6"/>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6" name="Footer Placeholder 5"/>
          <p:cNvSpPr>
            <a:spLocks noGrp="1"/>
          </p:cNvSpPr>
          <p:nvPr>
            <p:ph type="ftr" sz="quarter" idx="11"/>
          </p:nvPr>
        </p:nvSpPr>
        <p:spPr/>
        <p:txBody>
          <a:bodyPr/>
          <a:lstStyle/>
          <a:p>
            <a:endParaRPr lang="th-TH">
              <a:solidFill>
                <a:prstClr val="black">
                  <a:tint val="75000"/>
                </a:prstClr>
              </a:solidFill>
            </a:endParaRPr>
          </a:p>
        </p:txBody>
      </p:sp>
      <p:sp>
        <p:nvSpPr>
          <p:cNvPr id="7" name="Slide Number Placeholder 6"/>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3B3415C9-D45D-45A3-8008-95ADA0FE2C27}" type="datetimeFigureOut">
              <a:rPr lang="th-TH" smtClean="0">
                <a:solidFill>
                  <a:prstClr val="black">
                    <a:tint val="75000"/>
                  </a:prstClr>
                </a:solidFill>
              </a:rPr>
              <a:pPr/>
              <a:t>23/02/58</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972D481D-E0C8-4F02-8664-3362481E813A}"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3B3415C9-D45D-45A3-8008-95ADA0FE2C27}" type="datetimeFigureOut">
              <a:rPr lang="th-TH" smtClean="0">
                <a:solidFill>
                  <a:prstClr val="black">
                    <a:tint val="75000"/>
                  </a:prstClr>
                </a:solidFill>
              </a:rPr>
              <a:pPr/>
              <a:t>23/02/58</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972D481D-E0C8-4F02-8664-3362481E813A}"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3415C9-D45D-45A3-8008-95ADA0FE2C27}" type="datetimeFigureOut">
              <a:rPr lang="th-TH" smtClean="0">
                <a:solidFill>
                  <a:prstClr val="black">
                    <a:tint val="75000"/>
                  </a:prstClr>
                </a:solidFill>
              </a:rPr>
              <a:pPr/>
              <a:t>23/02/58</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972D481D-E0C8-4F02-8664-3362481E813A}"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3B3415C9-D45D-45A3-8008-95ADA0FE2C27}" type="datetimeFigureOut">
              <a:rPr lang="th-TH" smtClean="0">
                <a:solidFill>
                  <a:prstClr val="black">
                    <a:tint val="75000"/>
                  </a:prstClr>
                </a:solidFill>
              </a:rPr>
              <a:pPr/>
              <a:t>23/02/58</a:t>
            </a:fld>
            <a:endParaRPr lang="th-TH">
              <a:solidFill>
                <a:prstClr val="black">
                  <a:tint val="75000"/>
                </a:prstClr>
              </a:solidFill>
            </a:endParaRPr>
          </a:p>
        </p:txBody>
      </p:sp>
      <p:sp>
        <p:nvSpPr>
          <p:cNvPr id="6" name="Footer Placeholder 5"/>
          <p:cNvSpPr>
            <a:spLocks noGrp="1"/>
          </p:cNvSpPr>
          <p:nvPr>
            <p:ph type="ftr" sz="quarter" idx="11"/>
          </p:nvPr>
        </p:nvSpPr>
        <p:spPr/>
        <p:txBody>
          <a:bodyPr/>
          <a:lstStyle/>
          <a:p>
            <a:endParaRPr lang="th-TH">
              <a:solidFill>
                <a:prstClr val="black">
                  <a:tint val="75000"/>
                </a:prstClr>
              </a:solidFill>
            </a:endParaRPr>
          </a:p>
        </p:txBody>
      </p:sp>
      <p:sp>
        <p:nvSpPr>
          <p:cNvPr id="7" name="Slide Number Placeholder 6"/>
          <p:cNvSpPr>
            <a:spLocks noGrp="1"/>
          </p:cNvSpPr>
          <p:nvPr>
            <p:ph type="sldNum" sz="quarter" idx="12"/>
          </p:nvPr>
        </p:nvSpPr>
        <p:spPr/>
        <p:txBody>
          <a:bodyPr/>
          <a:lstStyle/>
          <a:p>
            <a:fld id="{972D481D-E0C8-4F02-8664-3362481E813A}"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3B3415C9-D45D-45A3-8008-95ADA0FE2C27}" type="datetimeFigureOut">
              <a:rPr lang="th-TH" smtClean="0">
                <a:solidFill>
                  <a:prstClr val="black">
                    <a:tint val="75000"/>
                  </a:prstClr>
                </a:solidFill>
              </a:rPr>
              <a:pPr/>
              <a:t>23/02/58</a:t>
            </a:fld>
            <a:endParaRPr lang="th-TH">
              <a:solidFill>
                <a:prstClr val="black">
                  <a:tint val="75000"/>
                </a:prstClr>
              </a:solidFill>
            </a:endParaRPr>
          </a:p>
        </p:txBody>
      </p:sp>
      <p:sp>
        <p:nvSpPr>
          <p:cNvPr id="8" name="Footer Placeholder 7"/>
          <p:cNvSpPr>
            <a:spLocks noGrp="1"/>
          </p:cNvSpPr>
          <p:nvPr>
            <p:ph type="ftr" sz="quarter" idx="11"/>
          </p:nvPr>
        </p:nvSpPr>
        <p:spPr/>
        <p:txBody>
          <a:bodyPr/>
          <a:lstStyle/>
          <a:p>
            <a:endParaRPr lang="th-TH">
              <a:solidFill>
                <a:prstClr val="black">
                  <a:tint val="75000"/>
                </a:prstClr>
              </a:solidFill>
            </a:endParaRPr>
          </a:p>
        </p:txBody>
      </p:sp>
      <p:sp>
        <p:nvSpPr>
          <p:cNvPr id="9" name="Slide Number Placeholder 8"/>
          <p:cNvSpPr>
            <a:spLocks noGrp="1"/>
          </p:cNvSpPr>
          <p:nvPr>
            <p:ph type="sldNum" sz="quarter" idx="12"/>
          </p:nvPr>
        </p:nvSpPr>
        <p:spPr/>
        <p:txBody>
          <a:bodyPr/>
          <a:lstStyle/>
          <a:p>
            <a:fld id="{972D481D-E0C8-4F02-8664-3362481E813A}"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3B3415C9-D45D-45A3-8008-95ADA0FE2C27}" type="datetimeFigureOut">
              <a:rPr lang="th-TH" smtClean="0">
                <a:solidFill>
                  <a:prstClr val="black">
                    <a:tint val="75000"/>
                  </a:prstClr>
                </a:solidFill>
              </a:rPr>
              <a:pPr/>
              <a:t>23/02/58</a:t>
            </a:fld>
            <a:endParaRPr lang="th-TH">
              <a:solidFill>
                <a:prstClr val="black">
                  <a:tint val="75000"/>
                </a:prstClr>
              </a:solidFill>
            </a:endParaRPr>
          </a:p>
        </p:txBody>
      </p:sp>
      <p:sp>
        <p:nvSpPr>
          <p:cNvPr id="4" name="Footer Placeholder 3"/>
          <p:cNvSpPr>
            <a:spLocks noGrp="1"/>
          </p:cNvSpPr>
          <p:nvPr>
            <p:ph type="ftr" sz="quarter" idx="11"/>
          </p:nvPr>
        </p:nvSpPr>
        <p:spPr/>
        <p:txBody>
          <a:bodyPr/>
          <a:lstStyle/>
          <a:p>
            <a:endParaRPr lang="th-TH">
              <a:solidFill>
                <a:prstClr val="black">
                  <a:tint val="75000"/>
                </a:prstClr>
              </a:solidFill>
            </a:endParaRPr>
          </a:p>
        </p:txBody>
      </p:sp>
      <p:sp>
        <p:nvSpPr>
          <p:cNvPr id="5" name="Slide Number Placeholder 4"/>
          <p:cNvSpPr>
            <a:spLocks noGrp="1"/>
          </p:cNvSpPr>
          <p:nvPr>
            <p:ph type="sldNum" sz="quarter" idx="12"/>
          </p:nvPr>
        </p:nvSpPr>
        <p:spPr/>
        <p:txBody>
          <a:bodyPr/>
          <a:lstStyle/>
          <a:p>
            <a:fld id="{972D481D-E0C8-4F02-8664-3362481E813A}"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E5020D-E4DC-49D4-A133-BEDACE4C4EAE}" type="datetimeFigureOut">
              <a:rPr lang="th-TH" smtClean="0"/>
              <a:pPr/>
              <a:t>23/02/58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175B0C8-845C-4769-B13F-AB03E6B8D789}" type="slidenum">
              <a:rPr lang="th-TH" smtClean="0"/>
              <a:pPr/>
              <a:t>‹#›</a:t>
            </a:fld>
            <a:endParaRPr lang="th-TH"/>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3415C9-D45D-45A3-8008-95ADA0FE2C27}" type="datetimeFigureOut">
              <a:rPr lang="th-TH" smtClean="0">
                <a:solidFill>
                  <a:prstClr val="black">
                    <a:tint val="75000"/>
                  </a:prstClr>
                </a:solidFill>
              </a:rPr>
              <a:pPr/>
              <a:t>23/02/58</a:t>
            </a:fld>
            <a:endParaRPr lang="th-TH">
              <a:solidFill>
                <a:prstClr val="black">
                  <a:tint val="75000"/>
                </a:prstClr>
              </a:solidFill>
            </a:endParaRPr>
          </a:p>
        </p:txBody>
      </p:sp>
      <p:sp>
        <p:nvSpPr>
          <p:cNvPr id="3" name="Footer Placeholder 2"/>
          <p:cNvSpPr>
            <a:spLocks noGrp="1"/>
          </p:cNvSpPr>
          <p:nvPr>
            <p:ph type="ftr" sz="quarter" idx="11"/>
          </p:nvPr>
        </p:nvSpPr>
        <p:spPr/>
        <p:txBody>
          <a:bodyPr/>
          <a:lstStyle/>
          <a:p>
            <a:endParaRPr lang="th-TH">
              <a:solidFill>
                <a:prstClr val="black">
                  <a:tint val="75000"/>
                </a:prstClr>
              </a:solidFill>
            </a:endParaRPr>
          </a:p>
        </p:txBody>
      </p:sp>
      <p:sp>
        <p:nvSpPr>
          <p:cNvPr id="4" name="Slide Number Placeholder 3"/>
          <p:cNvSpPr>
            <a:spLocks noGrp="1"/>
          </p:cNvSpPr>
          <p:nvPr>
            <p:ph type="sldNum" sz="quarter" idx="12"/>
          </p:nvPr>
        </p:nvSpPr>
        <p:spPr/>
        <p:txBody>
          <a:bodyPr/>
          <a:lstStyle/>
          <a:p>
            <a:fld id="{972D481D-E0C8-4F02-8664-3362481E813A}"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3415C9-D45D-45A3-8008-95ADA0FE2C27}" type="datetimeFigureOut">
              <a:rPr lang="th-TH" smtClean="0">
                <a:solidFill>
                  <a:prstClr val="black">
                    <a:tint val="75000"/>
                  </a:prstClr>
                </a:solidFill>
              </a:rPr>
              <a:pPr/>
              <a:t>23/02/58</a:t>
            </a:fld>
            <a:endParaRPr lang="th-TH">
              <a:solidFill>
                <a:prstClr val="black">
                  <a:tint val="75000"/>
                </a:prstClr>
              </a:solidFill>
            </a:endParaRPr>
          </a:p>
        </p:txBody>
      </p:sp>
      <p:sp>
        <p:nvSpPr>
          <p:cNvPr id="6" name="Footer Placeholder 5"/>
          <p:cNvSpPr>
            <a:spLocks noGrp="1"/>
          </p:cNvSpPr>
          <p:nvPr>
            <p:ph type="ftr" sz="quarter" idx="11"/>
          </p:nvPr>
        </p:nvSpPr>
        <p:spPr/>
        <p:txBody>
          <a:bodyPr/>
          <a:lstStyle/>
          <a:p>
            <a:endParaRPr lang="th-TH">
              <a:solidFill>
                <a:prstClr val="black">
                  <a:tint val="75000"/>
                </a:prstClr>
              </a:solidFill>
            </a:endParaRPr>
          </a:p>
        </p:txBody>
      </p:sp>
      <p:sp>
        <p:nvSpPr>
          <p:cNvPr id="7" name="Slide Number Placeholder 6"/>
          <p:cNvSpPr>
            <a:spLocks noGrp="1"/>
          </p:cNvSpPr>
          <p:nvPr>
            <p:ph type="sldNum" sz="quarter" idx="12"/>
          </p:nvPr>
        </p:nvSpPr>
        <p:spPr/>
        <p:txBody>
          <a:bodyPr/>
          <a:lstStyle/>
          <a:p>
            <a:fld id="{972D481D-E0C8-4F02-8664-3362481E813A}"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3415C9-D45D-45A3-8008-95ADA0FE2C27}" type="datetimeFigureOut">
              <a:rPr lang="th-TH" smtClean="0">
                <a:solidFill>
                  <a:prstClr val="black">
                    <a:tint val="75000"/>
                  </a:prstClr>
                </a:solidFill>
              </a:rPr>
              <a:pPr/>
              <a:t>23/02/58</a:t>
            </a:fld>
            <a:endParaRPr lang="th-TH">
              <a:solidFill>
                <a:prstClr val="black">
                  <a:tint val="75000"/>
                </a:prstClr>
              </a:solidFill>
            </a:endParaRPr>
          </a:p>
        </p:txBody>
      </p:sp>
      <p:sp>
        <p:nvSpPr>
          <p:cNvPr id="6" name="Footer Placeholder 5"/>
          <p:cNvSpPr>
            <a:spLocks noGrp="1"/>
          </p:cNvSpPr>
          <p:nvPr>
            <p:ph type="ftr" sz="quarter" idx="11"/>
          </p:nvPr>
        </p:nvSpPr>
        <p:spPr/>
        <p:txBody>
          <a:bodyPr/>
          <a:lstStyle/>
          <a:p>
            <a:endParaRPr lang="th-TH">
              <a:solidFill>
                <a:prstClr val="black">
                  <a:tint val="75000"/>
                </a:prstClr>
              </a:solidFill>
            </a:endParaRPr>
          </a:p>
        </p:txBody>
      </p:sp>
      <p:sp>
        <p:nvSpPr>
          <p:cNvPr id="7" name="Slide Number Placeholder 6"/>
          <p:cNvSpPr>
            <a:spLocks noGrp="1"/>
          </p:cNvSpPr>
          <p:nvPr>
            <p:ph type="sldNum" sz="quarter" idx="12"/>
          </p:nvPr>
        </p:nvSpPr>
        <p:spPr/>
        <p:txBody>
          <a:bodyPr/>
          <a:lstStyle/>
          <a:p>
            <a:fld id="{972D481D-E0C8-4F02-8664-3362481E813A}"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3B3415C9-D45D-45A3-8008-95ADA0FE2C27}" type="datetimeFigureOut">
              <a:rPr lang="th-TH" smtClean="0">
                <a:solidFill>
                  <a:prstClr val="black">
                    <a:tint val="75000"/>
                  </a:prstClr>
                </a:solidFill>
              </a:rPr>
              <a:pPr/>
              <a:t>23/02/58</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972D481D-E0C8-4F02-8664-3362481E813A}"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3B3415C9-D45D-45A3-8008-95ADA0FE2C27}" type="datetimeFigureOut">
              <a:rPr lang="th-TH" smtClean="0">
                <a:solidFill>
                  <a:prstClr val="black">
                    <a:tint val="75000"/>
                  </a:prstClr>
                </a:solidFill>
              </a:rPr>
              <a:pPr/>
              <a:t>23/02/58</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972D481D-E0C8-4F02-8664-3362481E813A}"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D3E5020D-E4DC-49D4-A133-BEDACE4C4EAE}" type="datetimeFigureOut">
              <a:rPr lang="th-TH" smtClean="0"/>
              <a:pPr/>
              <a:t>23/02/58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8175B0C8-845C-4769-B13F-AB03E6B8D789}" type="slidenum">
              <a:rPr lang="th-TH" smtClean="0"/>
              <a:pPr/>
              <a:t>‹#›</a:t>
            </a:fld>
            <a:endParaRPr lang="th-T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D3E5020D-E4DC-49D4-A133-BEDACE4C4EAE}" type="datetimeFigureOut">
              <a:rPr lang="th-TH" smtClean="0"/>
              <a:pPr/>
              <a:t>23/02/58</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8175B0C8-845C-4769-B13F-AB03E6B8D789}" type="slidenum">
              <a:rPr lang="th-TH" smtClean="0"/>
              <a:pPr/>
              <a:t>‹#›</a:t>
            </a:fld>
            <a:endParaRPr lang="th-T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D3E5020D-E4DC-49D4-A133-BEDACE4C4EAE}" type="datetimeFigureOut">
              <a:rPr lang="th-TH" smtClean="0"/>
              <a:pPr/>
              <a:t>23/02/58</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8175B0C8-845C-4769-B13F-AB03E6B8D789}" type="slidenum">
              <a:rPr lang="th-TH" smtClean="0"/>
              <a:pPr/>
              <a:t>‹#›</a:t>
            </a:fld>
            <a:endParaRPr lang="th-T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5020D-E4DC-49D4-A133-BEDACE4C4EAE}" type="datetimeFigureOut">
              <a:rPr lang="th-TH" smtClean="0"/>
              <a:pPr/>
              <a:t>23/02/58</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8175B0C8-845C-4769-B13F-AB03E6B8D789}" type="slidenum">
              <a:rPr lang="th-TH" smtClean="0"/>
              <a:pPr/>
              <a:t>‹#›</a:t>
            </a:fld>
            <a:endParaRPr lang="th-T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E5020D-E4DC-49D4-A133-BEDACE4C4EAE}" type="datetimeFigureOut">
              <a:rPr lang="th-TH" smtClean="0"/>
              <a:pPr/>
              <a:t>23/02/58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8175B0C8-845C-4769-B13F-AB03E6B8D789}"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21851E18-8787-4567-B23E-32E470455C77}" type="datetimeFigureOut">
              <a:rPr lang="th-TH" smtClean="0"/>
              <a:pPr/>
              <a:t>23/02/58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5B94EDA-26D1-4F7F-B9F8-223C3834111F}" type="slidenum">
              <a:rPr lang="th-TH" smtClean="0"/>
              <a:pPr/>
              <a:t>‹#›</a:t>
            </a:fld>
            <a:endParaRPr lang="th-TH"/>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E5020D-E4DC-49D4-A133-BEDACE4C4EAE}" type="datetimeFigureOut">
              <a:rPr lang="th-TH" smtClean="0"/>
              <a:pPr/>
              <a:t>23/02/58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8175B0C8-845C-4769-B13F-AB03E6B8D789}" type="slidenum">
              <a:rPr lang="th-TH" smtClean="0"/>
              <a:pPr/>
              <a:t>‹#›</a:t>
            </a:fld>
            <a:endParaRPr lang="th-T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D3E5020D-E4DC-49D4-A133-BEDACE4C4EAE}" type="datetimeFigureOut">
              <a:rPr lang="th-TH" smtClean="0"/>
              <a:pPr/>
              <a:t>23/02/58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175B0C8-845C-4769-B13F-AB03E6B8D789}" type="slidenum">
              <a:rPr lang="th-TH" smtClean="0"/>
              <a:pPr/>
              <a:t>‹#›</a:t>
            </a:fld>
            <a:endParaRPr lang="th-T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D3E5020D-E4DC-49D4-A133-BEDACE4C4EAE}" type="datetimeFigureOut">
              <a:rPr lang="th-TH" smtClean="0"/>
              <a:pPr/>
              <a:t>23/02/58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175B0C8-845C-4769-B13F-AB03E6B8D789}" type="slidenum">
              <a:rPr lang="th-TH" smtClean="0"/>
              <a:pPr/>
              <a:t>‹#›</a:t>
            </a:fld>
            <a:endParaRPr lang="th-T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ชื่อเรื่องและเนื้อหา">
    <p:spTree>
      <p:nvGrpSpPr>
        <p:cNvPr id="1" name=""/>
        <p:cNvGrpSpPr/>
        <p:nvPr/>
      </p:nvGrpSpPr>
      <p:grpSpPr>
        <a:xfrm>
          <a:off x="0" y="0"/>
          <a:ext cx="0" cy="0"/>
          <a:chOff x="0" y="0"/>
          <a:chExt cx="0" cy="0"/>
        </a:xfrm>
      </p:grpSpPr>
      <p:sp>
        <p:nvSpPr>
          <p:cNvPr id="3" name="ตัวยึดเนื้อหา 2"/>
          <p:cNvSpPr>
            <a:spLocks noGrp="1"/>
          </p:cNvSpPr>
          <p:nvPr>
            <p:ph idx="1"/>
          </p:nvPr>
        </p:nvSpPr>
        <p:spPr>
          <a:xfrm>
            <a:off x="857250" y="1447800"/>
            <a:ext cx="7372351" cy="4953000"/>
          </a:xfrm>
          <a:prstGeom prst="rect">
            <a:avLst/>
          </a:prstGeo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ท้ายกระดาษ 3"/>
          <p:cNvSpPr>
            <a:spLocks noGrp="1"/>
          </p:cNvSpPr>
          <p:nvPr>
            <p:ph type="ftr" sz="quarter" idx="10"/>
          </p:nvPr>
        </p:nvSpPr>
        <p:spPr>
          <a:xfrm>
            <a:off x="5148263" y="6477000"/>
            <a:ext cx="3657600" cy="304800"/>
          </a:xfrm>
        </p:spPr>
        <p:txBody>
          <a:bodyPr/>
          <a:lstStyle>
            <a:lvl1pPr algn="r" eaLnBrk="0" hangingPunct="0">
              <a:defRPr sz="2000" b="1">
                <a:solidFill>
                  <a:srgbClr val="669900"/>
                </a:solidFill>
                <a:latin typeface="Lucida Sans Unicode" pitchFamily="34" charset="0"/>
                <a:ea typeface="Gulim" pitchFamily="34" charset="-127"/>
                <a:cs typeface="+mn-cs"/>
              </a:defRPr>
            </a:lvl1pPr>
          </a:lstStyle>
          <a:p>
            <a:pPr>
              <a:defRPr/>
            </a:pPr>
            <a:r>
              <a:rPr lang="en-US" altLang="ko-KR"/>
              <a:t>Logo</a:t>
            </a:r>
          </a:p>
        </p:txBody>
      </p:sp>
      <p:sp>
        <p:nvSpPr>
          <p:cNvPr id="5" name="ตัวยึดหมายเลขภาพนิ่ง 4"/>
          <p:cNvSpPr>
            <a:spLocks noGrp="1"/>
          </p:cNvSpPr>
          <p:nvPr>
            <p:ph type="sldNum" sz="quarter" idx="11"/>
          </p:nvPr>
        </p:nvSpPr>
        <p:spPr>
          <a:xfrm>
            <a:off x="228600" y="6477000"/>
            <a:ext cx="533400" cy="304800"/>
          </a:xfrm>
        </p:spPr>
        <p:txBody>
          <a:bodyPr/>
          <a:lstStyle>
            <a:lvl1pPr algn="r" eaLnBrk="0" hangingPunct="0">
              <a:defRPr sz="2000" b="1">
                <a:solidFill>
                  <a:srgbClr val="669900"/>
                </a:solidFill>
                <a:latin typeface="Lucida Sans Unicode" pitchFamily="34" charset="0"/>
                <a:ea typeface="Gulim" pitchFamily="34" charset="-127"/>
                <a:cs typeface="+mn-cs"/>
              </a:defRPr>
            </a:lvl1pPr>
          </a:lstStyle>
          <a:p>
            <a:pPr>
              <a:defRPr/>
            </a:pPr>
            <a:fld id="{F5FC41D6-4D38-49C5-994C-53305F674574}" type="slidenum">
              <a:rPr lang="ko-KR" altLang="en-US"/>
              <a:pPr>
                <a:defRPr/>
              </a:pPr>
              <a:t>‹#›</a:t>
            </a:fld>
            <a:endParaRPr lang="en-US" altLang="ko-KR"/>
          </a:p>
        </p:txBody>
      </p:sp>
    </p:spTree>
    <p:extLst>
      <p:ext uri="{BB962C8B-B14F-4D97-AF65-F5344CB8AC3E}">
        <p14:creationId xmlns:p14="http://schemas.microsoft.com/office/powerpoint/2010/main" xmlns="" val="389719513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US">
              <a:solidFill>
                <a:srgbClr val="04617B"/>
              </a:solidFill>
            </a:endParaRPr>
          </a:p>
        </p:txBody>
      </p:sp>
      <p:sp>
        <p:nvSpPr>
          <p:cNvPr id="12" name="Footer Placeholder 16"/>
          <p:cNvSpPr>
            <a:spLocks noGrp="1"/>
          </p:cNvSpPr>
          <p:nvPr>
            <p:ph type="ftr" sz="quarter" idx="11"/>
          </p:nvPr>
        </p:nvSpPr>
        <p:spPr/>
        <p:txBody>
          <a:bodyPr/>
          <a:lstStyle>
            <a:lvl1pPr>
              <a:defRPr/>
            </a:lvl1pPr>
          </a:lstStyle>
          <a:p>
            <a:pPr>
              <a:defRPr/>
            </a:pPr>
            <a:endParaRPr lang="en-US">
              <a:solidFill>
                <a:srgbClr val="04617B"/>
              </a:solidFill>
            </a:endParaRPr>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B75EC5C2-EFAA-424B-9B84-070F42EA6F6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04617B"/>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4617B"/>
              </a:solidFill>
            </a:endParaRPr>
          </a:p>
        </p:txBody>
      </p:sp>
      <p:sp>
        <p:nvSpPr>
          <p:cNvPr id="6" name="Slide Number Placeholder 22"/>
          <p:cNvSpPr>
            <a:spLocks noGrp="1"/>
          </p:cNvSpPr>
          <p:nvPr>
            <p:ph type="sldNum" sz="quarter" idx="12"/>
          </p:nvPr>
        </p:nvSpPr>
        <p:spPr/>
        <p:txBody>
          <a:bodyPr/>
          <a:lstStyle>
            <a:lvl1pPr>
              <a:defRPr/>
            </a:lvl1pPr>
          </a:lstStyle>
          <a:p>
            <a:pPr>
              <a:defRPr/>
            </a:pPr>
            <a:fld id="{CB446A4E-3D90-48BB-B6EE-5DDA60977775}"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solidFill>
                <a:srgbClr val="04617B"/>
              </a:solidFill>
            </a:endParaRP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solidFill>
                <a:srgbClr val="04617B"/>
              </a:solidFill>
            </a:endParaRP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0C28FD36-9BB3-4658-898E-10E8CC75362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04617B"/>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04617B"/>
              </a:solidFill>
            </a:endParaRPr>
          </a:p>
        </p:txBody>
      </p:sp>
      <p:sp>
        <p:nvSpPr>
          <p:cNvPr id="7" name="Slide Number Placeholder 22"/>
          <p:cNvSpPr>
            <a:spLocks noGrp="1"/>
          </p:cNvSpPr>
          <p:nvPr>
            <p:ph type="sldNum" sz="quarter" idx="12"/>
          </p:nvPr>
        </p:nvSpPr>
        <p:spPr/>
        <p:txBody>
          <a:bodyPr/>
          <a:lstStyle>
            <a:lvl1pPr>
              <a:defRPr/>
            </a:lvl1pPr>
          </a:lstStyle>
          <a:p>
            <a:pPr>
              <a:defRPr/>
            </a:pPr>
            <a:fld id="{FAB10DCF-4A93-4FB5-AB73-460D20DB613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solidFill>
                <a:srgbClr val="04617B"/>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04617B"/>
              </a:solidFill>
            </a:endParaRPr>
          </a:p>
        </p:txBody>
      </p:sp>
      <p:sp>
        <p:nvSpPr>
          <p:cNvPr id="9" name="Slide Number Placeholder 22"/>
          <p:cNvSpPr>
            <a:spLocks noGrp="1"/>
          </p:cNvSpPr>
          <p:nvPr>
            <p:ph type="sldNum" sz="quarter" idx="12"/>
          </p:nvPr>
        </p:nvSpPr>
        <p:spPr/>
        <p:txBody>
          <a:bodyPr/>
          <a:lstStyle>
            <a:lvl1pPr>
              <a:defRPr/>
            </a:lvl1pPr>
          </a:lstStyle>
          <a:p>
            <a:pPr>
              <a:defRPr/>
            </a:pPr>
            <a:fld id="{AA99DD02-35E9-4D83-BD88-7FB1AE02D8BE}"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solidFill>
                <a:srgbClr val="04617B"/>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04617B"/>
              </a:solidFill>
            </a:endParaRPr>
          </a:p>
        </p:txBody>
      </p:sp>
      <p:sp>
        <p:nvSpPr>
          <p:cNvPr id="5" name="Slide Number Placeholder 22"/>
          <p:cNvSpPr>
            <a:spLocks noGrp="1"/>
          </p:cNvSpPr>
          <p:nvPr>
            <p:ph type="sldNum" sz="quarter" idx="12"/>
          </p:nvPr>
        </p:nvSpPr>
        <p:spPr/>
        <p:txBody>
          <a:bodyPr/>
          <a:lstStyle>
            <a:lvl1pPr>
              <a:defRPr/>
            </a:lvl1pPr>
          </a:lstStyle>
          <a:p>
            <a:pPr>
              <a:defRPr/>
            </a:pPr>
            <a:fld id="{89B6A592-8CD8-4635-83A8-32547A81CA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51E18-8787-4567-B23E-32E470455C77}" type="datetimeFigureOut">
              <a:rPr lang="th-TH" smtClean="0"/>
              <a:pPr/>
              <a:t>23/02/58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5B94EDA-26D1-4F7F-B9F8-223C3834111F}" type="slidenum">
              <a:rPr lang="th-TH" smtClean="0"/>
              <a:pPr/>
              <a:t>‹#›</a:t>
            </a:fld>
            <a:endParaRPr lang="th-T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srgbClr val="04617B"/>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4617B"/>
              </a:solidFill>
            </a:endParaRPr>
          </a:p>
        </p:txBody>
      </p:sp>
      <p:sp>
        <p:nvSpPr>
          <p:cNvPr id="4" name="Slide Number Placeholder 22"/>
          <p:cNvSpPr>
            <a:spLocks noGrp="1"/>
          </p:cNvSpPr>
          <p:nvPr>
            <p:ph type="sldNum" sz="quarter" idx="12"/>
          </p:nvPr>
        </p:nvSpPr>
        <p:spPr/>
        <p:txBody>
          <a:bodyPr/>
          <a:lstStyle>
            <a:lvl1pPr>
              <a:defRPr/>
            </a:lvl1pPr>
          </a:lstStyle>
          <a:p>
            <a:pPr>
              <a:defRPr/>
            </a:pPr>
            <a:fld id="{4AD78A4D-93A7-4E28-951F-488C7605F85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solidFill>
                <a:srgbClr val="04617B"/>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04617B"/>
              </a:solidFill>
            </a:endParaRPr>
          </a:p>
        </p:txBody>
      </p:sp>
      <p:sp>
        <p:nvSpPr>
          <p:cNvPr id="9" name="Slide Number Placeholder 6"/>
          <p:cNvSpPr>
            <a:spLocks noGrp="1"/>
          </p:cNvSpPr>
          <p:nvPr>
            <p:ph type="sldNum" sz="quarter" idx="12"/>
          </p:nvPr>
        </p:nvSpPr>
        <p:spPr/>
        <p:txBody>
          <a:bodyPr/>
          <a:lstStyle>
            <a:lvl1pPr>
              <a:defRPr/>
            </a:lvl1pPr>
          </a:lstStyle>
          <a:p>
            <a:pPr>
              <a:defRPr/>
            </a:pPr>
            <a:fld id="{DBC79EE3-2764-4AD0-84F8-49F37D008EEE}"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solidFill>
                <a:srgbClr val="04617B"/>
              </a:solidFill>
            </a:endParaRPr>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solidFill>
                <a:srgbClr val="04617B"/>
              </a:solidFill>
            </a:endParaRP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A75E2864-733F-44C4-B184-2BB50F2553E7}"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04617B"/>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4617B"/>
              </a:solidFill>
            </a:endParaRPr>
          </a:p>
        </p:txBody>
      </p:sp>
      <p:sp>
        <p:nvSpPr>
          <p:cNvPr id="6" name="Slide Number Placeholder 22"/>
          <p:cNvSpPr>
            <a:spLocks noGrp="1"/>
          </p:cNvSpPr>
          <p:nvPr>
            <p:ph type="sldNum" sz="quarter" idx="12"/>
          </p:nvPr>
        </p:nvSpPr>
        <p:spPr/>
        <p:txBody>
          <a:bodyPr/>
          <a:lstStyle>
            <a:lvl1pPr>
              <a:defRPr/>
            </a:lvl1pPr>
          </a:lstStyle>
          <a:p>
            <a:pPr>
              <a:defRPr/>
            </a:pPr>
            <a:fld id="{68A52B63-4D03-4223-8848-4614CA93BF08}"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04617B"/>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4617B"/>
              </a:solidFill>
            </a:endParaRPr>
          </a:p>
        </p:txBody>
      </p:sp>
      <p:sp>
        <p:nvSpPr>
          <p:cNvPr id="6" name="Slide Number Placeholder 22"/>
          <p:cNvSpPr>
            <a:spLocks noGrp="1"/>
          </p:cNvSpPr>
          <p:nvPr>
            <p:ph type="sldNum" sz="quarter" idx="12"/>
          </p:nvPr>
        </p:nvSpPr>
        <p:spPr/>
        <p:txBody>
          <a:bodyPr/>
          <a:lstStyle>
            <a:lvl1pPr>
              <a:defRPr/>
            </a:lvl1pPr>
          </a:lstStyle>
          <a:p>
            <a:pPr>
              <a:defRPr/>
            </a:pPr>
            <a:fld id="{13D3A7E2-AC67-4D84-8A6C-EA30195D8B76}"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303A2DC4-2F6C-4A02-AE39-46071653538B}" type="datetimeFigureOut">
              <a:rPr lang="th-TH" smtClean="0"/>
              <a:pPr/>
              <a:t>23/02/58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EC00804-C829-4248-82AE-67174D573160}" type="slidenum">
              <a:rPr lang="th-TH" smtClean="0"/>
              <a:pPr/>
              <a:t>‹#›</a:t>
            </a:fld>
            <a:endParaRPr lang="th-TH"/>
          </a:p>
        </p:txBody>
      </p:sp>
    </p:spTree>
    <p:extLst>
      <p:ext uri="{BB962C8B-B14F-4D97-AF65-F5344CB8AC3E}">
        <p14:creationId xmlns:p14="http://schemas.microsoft.com/office/powerpoint/2010/main" xmlns="" val="3662261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303A2DC4-2F6C-4A02-AE39-46071653538B}" type="datetimeFigureOut">
              <a:rPr lang="th-TH" smtClean="0"/>
              <a:pPr/>
              <a:t>23/02/58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EC00804-C829-4248-82AE-67174D573160}" type="slidenum">
              <a:rPr lang="th-TH" smtClean="0"/>
              <a:pPr/>
              <a:t>‹#›</a:t>
            </a:fld>
            <a:endParaRPr lang="th-TH"/>
          </a:p>
        </p:txBody>
      </p:sp>
    </p:spTree>
    <p:extLst>
      <p:ext uri="{BB962C8B-B14F-4D97-AF65-F5344CB8AC3E}">
        <p14:creationId xmlns:p14="http://schemas.microsoft.com/office/powerpoint/2010/main" xmlns="" val="40591539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3A2DC4-2F6C-4A02-AE39-46071653538B}" type="datetimeFigureOut">
              <a:rPr lang="th-TH" smtClean="0"/>
              <a:pPr/>
              <a:t>23/02/58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EC00804-C829-4248-82AE-67174D573160}" type="slidenum">
              <a:rPr lang="th-TH" smtClean="0"/>
              <a:pPr/>
              <a:t>‹#›</a:t>
            </a:fld>
            <a:endParaRPr lang="th-TH"/>
          </a:p>
        </p:txBody>
      </p:sp>
    </p:spTree>
    <p:extLst>
      <p:ext uri="{BB962C8B-B14F-4D97-AF65-F5344CB8AC3E}">
        <p14:creationId xmlns:p14="http://schemas.microsoft.com/office/powerpoint/2010/main" xmlns="" val="1090783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303A2DC4-2F6C-4A02-AE39-46071653538B}" type="datetimeFigureOut">
              <a:rPr lang="th-TH" smtClean="0"/>
              <a:pPr/>
              <a:t>23/02/58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EC00804-C829-4248-82AE-67174D573160}" type="slidenum">
              <a:rPr lang="th-TH" smtClean="0"/>
              <a:pPr/>
              <a:t>‹#›</a:t>
            </a:fld>
            <a:endParaRPr lang="th-TH"/>
          </a:p>
        </p:txBody>
      </p:sp>
    </p:spTree>
    <p:extLst>
      <p:ext uri="{BB962C8B-B14F-4D97-AF65-F5344CB8AC3E}">
        <p14:creationId xmlns:p14="http://schemas.microsoft.com/office/powerpoint/2010/main" xmlns="" val="3760458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303A2DC4-2F6C-4A02-AE39-46071653538B}" type="datetimeFigureOut">
              <a:rPr lang="th-TH" smtClean="0"/>
              <a:pPr/>
              <a:t>23/02/58</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1EC00804-C829-4248-82AE-67174D573160}" type="slidenum">
              <a:rPr lang="th-TH" smtClean="0"/>
              <a:pPr/>
              <a:t>‹#›</a:t>
            </a:fld>
            <a:endParaRPr lang="th-TH"/>
          </a:p>
        </p:txBody>
      </p:sp>
    </p:spTree>
    <p:extLst>
      <p:ext uri="{BB962C8B-B14F-4D97-AF65-F5344CB8AC3E}">
        <p14:creationId xmlns:p14="http://schemas.microsoft.com/office/powerpoint/2010/main" xmlns="" val="2702291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21851E18-8787-4567-B23E-32E470455C77}" type="datetimeFigureOut">
              <a:rPr lang="th-TH" smtClean="0"/>
              <a:pPr/>
              <a:t>23/02/58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85B94EDA-26D1-4F7F-B9F8-223C3834111F}" type="slidenum">
              <a:rPr lang="th-TH" smtClean="0"/>
              <a:pPr/>
              <a:t>‹#›</a:t>
            </a:fld>
            <a:endParaRPr lang="th-TH"/>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303A2DC4-2F6C-4A02-AE39-46071653538B}" type="datetimeFigureOut">
              <a:rPr lang="th-TH" smtClean="0"/>
              <a:pPr/>
              <a:t>23/02/58</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1EC00804-C829-4248-82AE-67174D573160}" type="slidenum">
              <a:rPr lang="th-TH" smtClean="0"/>
              <a:pPr/>
              <a:t>‹#›</a:t>
            </a:fld>
            <a:endParaRPr lang="th-TH"/>
          </a:p>
        </p:txBody>
      </p:sp>
    </p:spTree>
    <p:extLst>
      <p:ext uri="{BB962C8B-B14F-4D97-AF65-F5344CB8AC3E}">
        <p14:creationId xmlns:p14="http://schemas.microsoft.com/office/powerpoint/2010/main" xmlns="" val="41969940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A2DC4-2F6C-4A02-AE39-46071653538B}" type="datetimeFigureOut">
              <a:rPr lang="th-TH" smtClean="0"/>
              <a:pPr/>
              <a:t>23/02/58</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1EC00804-C829-4248-82AE-67174D573160}" type="slidenum">
              <a:rPr lang="th-TH" smtClean="0"/>
              <a:pPr/>
              <a:t>‹#›</a:t>
            </a:fld>
            <a:endParaRPr lang="th-TH"/>
          </a:p>
        </p:txBody>
      </p:sp>
    </p:spTree>
    <p:extLst>
      <p:ext uri="{BB962C8B-B14F-4D97-AF65-F5344CB8AC3E}">
        <p14:creationId xmlns:p14="http://schemas.microsoft.com/office/powerpoint/2010/main" xmlns="" val="798600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A2DC4-2F6C-4A02-AE39-46071653538B}" type="datetimeFigureOut">
              <a:rPr lang="th-TH" smtClean="0"/>
              <a:pPr/>
              <a:t>23/02/58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EC00804-C829-4248-82AE-67174D573160}" type="slidenum">
              <a:rPr lang="th-TH" smtClean="0"/>
              <a:pPr/>
              <a:t>‹#›</a:t>
            </a:fld>
            <a:endParaRPr lang="th-TH"/>
          </a:p>
        </p:txBody>
      </p:sp>
    </p:spTree>
    <p:extLst>
      <p:ext uri="{BB962C8B-B14F-4D97-AF65-F5344CB8AC3E}">
        <p14:creationId xmlns:p14="http://schemas.microsoft.com/office/powerpoint/2010/main" xmlns="" val="99885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A2DC4-2F6C-4A02-AE39-46071653538B}" type="datetimeFigureOut">
              <a:rPr lang="th-TH" smtClean="0"/>
              <a:pPr/>
              <a:t>23/02/58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EC00804-C829-4248-82AE-67174D573160}" type="slidenum">
              <a:rPr lang="th-TH" smtClean="0"/>
              <a:pPr/>
              <a:t>‹#›</a:t>
            </a:fld>
            <a:endParaRPr lang="th-TH"/>
          </a:p>
        </p:txBody>
      </p:sp>
    </p:spTree>
    <p:extLst>
      <p:ext uri="{BB962C8B-B14F-4D97-AF65-F5344CB8AC3E}">
        <p14:creationId xmlns:p14="http://schemas.microsoft.com/office/powerpoint/2010/main" xmlns="" val="14056714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303A2DC4-2F6C-4A02-AE39-46071653538B}" type="datetimeFigureOut">
              <a:rPr lang="th-TH" smtClean="0"/>
              <a:pPr/>
              <a:t>23/02/58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EC00804-C829-4248-82AE-67174D573160}" type="slidenum">
              <a:rPr lang="th-TH" smtClean="0"/>
              <a:pPr/>
              <a:t>‹#›</a:t>
            </a:fld>
            <a:endParaRPr lang="th-TH"/>
          </a:p>
        </p:txBody>
      </p:sp>
    </p:spTree>
    <p:extLst>
      <p:ext uri="{BB962C8B-B14F-4D97-AF65-F5344CB8AC3E}">
        <p14:creationId xmlns:p14="http://schemas.microsoft.com/office/powerpoint/2010/main" xmlns="" val="4486043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303A2DC4-2F6C-4A02-AE39-46071653538B}" type="datetimeFigureOut">
              <a:rPr lang="th-TH" smtClean="0"/>
              <a:pPr/>
              <a:t>23/02/58</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EC00804-C829-4248-82AE-67174D573160}" type="slidenum">
              <a:rPr lang="th-TH" smtClean="0"/>
              <a:pPr/>
              <a:t>‹#›</a:t>
            </a:fld>
            <a:endParaRPr lang="th-TH"/>
          </a:p>
        </p:txBody>
      </p:sp>
    </p:spTree>
    <p:extLst>
      <p:ext uri="{BB962C8B-B14F-4D97-AF65-F5344CB8AC3E}">
        <p14:creationId xmlns:p14="http://schemas.microsoft.com/office/powerpoint/2010/main" xmlns="" val="9778882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21851E18-8787-4567-B23E-32E470455C77}" type="datetimeFigureOut">
              <a:rPr lang="th-TH" smtClean="0"/>
              <a:pPr/>
              <a:t>23/02/58</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85B94EDA-26D1-4F7F-B9F8-223C3834111F}" type="slidenum">
              <a:rPr lang="th-TH" smtClean="0"/>
              <a:pPr/>
              <a:t>‹#›</a:t>
            </a:fld>
            <a:endParaRPr lang="th-TH"/>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21851E18-8787-4567-B23E-32E470455C77}" type="datetimeFigureOut">
              <a:rPr lang="th-TH" smtClean="0"/>
              <a:pPr/>
              <a:t>23/02/58</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85B94EDA-26D1-4F7F-B9F8-223C3834111F}" type="slidenum">
              <a:rPr lang="th-TH" smtClean="0"/>
              <a:pPr/>
              <a:t>‹#›</a:t>
            </a:fld>
            <a:endParaRPr lang="th-TH"/>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51E18-8787-4567-B23E-32E470455C77}" type="datetimeFigureOut">
              <a:rPr lang="th-TH" smtClean="0"/>
              <a:pPr/>
              <a:t>23/02/58</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85B94EDA-26D1-4F7F-B9F8-223C3834111F}" type="slidenum">
              <a:rPr lang="th-TH" smtClean="0"/>
              <a:pPr/>
              <a:t>‹#›</a:t>
            </a:fld>
            <a:endParaRPr lang="th-TH"/>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51E18-8787-4567-B23E-32E470455C77}" type="datetimeFigureOut">
              <a:rPr lang="th-TH" smtClean="0"/>
              <a:pPr/>
              <a:t>23/02/58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85B94EDA-26D1-4F7F-B9F8-223C3834111F}" type="slidenum">
              <a:rPr lang="th-TH" smtClean="0"/>
              <a:pPr/>
              <a:t>‹#›</a:t>
            </a:fld>
            <a:endParaRPr lang="th-TH"/>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51E18-8787-4567-B23E-32E470455C77}" type="datetimeFigureOut">
              <a:rPr lang="th-TH" smtClean="0"/>
              <a:pPr/>
              <a:t>23/02/58</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85B94EDA-26D1-4F7F-B9F8-223C3834111F}" type="slidenum">
              <a:rPr lang="th-TH" smtClean="0"/>
              <a:pPr/>
              <a:t>‹#›</a:t>
            </a:fld>
            <a:endParaRPr lang="th-TH"/>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6" name="Footer Placeholder 5"/>
          <p:cNvSpPr>
            <a:spLocks noGrp="1"/>
          </p:cNvSpPr>
          <p:nvPr>
            <p:ph type="ftr" sz="quarter" idx="11"/>
          </p:nvPr>
        </p:nvSpPr>
        <p:spPr/>
        <p:txBody>
          <a:bodyPr/>
          <a:lstStyle/>
          <a:p>
            <a:endParaRPr lang="th-TH">
              <a:solidFill>
                <a:prstClr val="black">
                  <a:tint val="75000"/>
                </a:prstClr>
              </a:solidFill>
            </a:endParaRPr>
          </a:p>
        </p:txBody>
      </p:sp>
      <p:sp>
        <p:nvSpPr>
          <p:cNvPr id="7" name="Slide Number Placeholder 6"/>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8" name="Footer Placeholder 7"/>
          <p:cNvSpPr>
            <a:spLocks noGrp="1"/>
          </p:cNvSpPr>
          <p:nvPr>
            <p:ph type="ftr" sz="quarter" idx="11"/>
          </p:nvPr>
        </p:nvSpPr>
        <p:spPr/>
        <p:txBody>
          <a:bodyPr/>
          <a:lstStyle/>
          <a:p>
            <a:endParaRPr lang="th-TH">
              <a:solidFill>
                <a:prstClr val="black">
                  <a:tint val="75000"/>
                </a:prstClr>
              </a:solidFill>
            </a:endParaRPr>
          </a:p>
        </p:txBody>
      </p:sp>
      <p:sp>
        <p:nvSpPr>
          <p:cNvPr id="9" name="Slide Number Placeholder 8"/>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4" name="Footer Placeholder 3"/>
          <p:cNvSpPr>
            <a:spLocks noGrp="1"/>
          </p:cNvSpPr>
          <p:nvPr>
            <p:ph type="ftr" sz="quarter" idx="11"/>
          </p:nvPr>
        </p:nvSpPr>
        <p:spPr/>
        <p:txBody>
          <a:bodyPr/>
          <a:lstStyle/>
          <a:p>
            <a:endParaRPr lang="th-TH">
              <a:solidFill>
                <a:prstClr val="black">
                  <a:tint val="75000"/>
                </a:prstClr>
              </a:solidFill>
            </a:endParaRPr>
          </a:p>
        </p:txBody>
      </p:sp>
      <p:sp>
        <p:nvSpPr>
          <p:cNvPr id="5" name="Slide Number Placeholder 4"/>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3" name="Footer Placeholder 2"/>
          <p:cNvSpPr>
            <a:spLocks noGrp="1"/>
          </p:cNvSpPr>
          <p:nvPr>
            <p:ph type="ftr" sz="quarter" idx="11"/>
          </p:nvPr>
        </p:nvSpPr>
        <p:spPr/>
        <p:txBody>
          <a:bodyPr/>
          <a:lstStyle/>
          <a:p>
            <a:endParaRPr lang="th-TH">
              <a:solidFill>
                <a:prstClr val="black">
                  <a:tint val="75000"/>
                </a:prstClr>
              </a:solidFill>
            </a:endParaRPr>
          </a:p>
        </p:txBody>
      </p:sp>
      <p:sp>
        <p:nvSpPr>
          <p:cNvPr id="4" name="Slide Number Placeholder 3"/>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6" name="Footer Placeholder 5"/>
          <p:cNvSpPr>
            <a:spLocks noGrp="1"/>
          </p:cNvSpPr>
          <p:nvPr>
            <p:ph type="ftr" sz="quarter" idx="11"/>
          </p:nvPr>
        </p:nvSpPr>
        <p:spPr/>
        <p:txBody>
          <a:bodyPr/>
          <a:lstStyle/>
          <a:p>
            <a:endParaRPr lang="th-TH">
              <a:solidFill>
                <a:prstClr val="black">
                  <a:tint val="75000"/>
                </a:prstClr>
              </a:solidFill>
            </a:endParaRPr>
          </a:p>
        </p:txBody>
      </p:sp>
      <p:sp>
        <p:nvSpPr>
          <p:cNvPr id="7" name="Slide Number Placeholder 6"/>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6" name="Footer Placeholder 5"/>
          <p:cNvSpPr>
            <a:spLocks noGrp="1"/>
          </p:cNvSpPr>
          <p:nvPr>
            <p:ph type="ftr" sz="quarter" idx="11"/>
          </p:nvPr>
        </p:nvSpPr>
        <p:spPr/>
        <p:txBody>
          <a:bodyPr/>
          <a:lstStyle/>
          <a:p>
            <a:endParaRPr lang="th-TH">
              <a:solidFill>
                <a:prstClr val="black">
                  <a:tint val="75000"/>
                </a:prstClr>
              </a:solidFill>
            </a:endParaRPr>
          </a:p>
        </p:txBody>
      </p:sp>
      <p:sp>
        <p:nvSpPr>
          <p:cNvPr id="7" name="Slide Number Placeholder 6"/>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51E18-8787-4567-B23E-32E470455C77}" type="datetimeFigureOut">
              <a:rPr lang="th-TH" smtClean="0"/>
              <a:pPr/>
              <a:t>23/02/58</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94EDA-26D1-4F7F-B9F8-223C3834111F}" type="slidenum">
              <a:rPr lang="th-TH" smtClean="0"/>
              <a:pPr/>
              <a:t>‹#›</a:t>
            </a:fld>
            <a:endParaRPr lang="th-T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5EA0975-7AE5-4C40-BC71-BECF876DDCBD}"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Arial" charset="0"/>
        </a:defRPr>
      </a:lvl2pPr>
      <a:lvl3pPr algn="ctr" rtl="0" fontAlgn="base">
        <a:spcBef>
          <a:spcPct val="0"/>
        </a:spcBef>
        <a:spcAft>
          <a:spcPct val="0"/>
        </a:spcAft>
        <a:defRPr sz="4400">
          <a:solidFill>
            <a:schemeClr val="tx2"/>
          </a:solidFill>
          <a:latin typeface="Times New Roman" pitchFamily="18" charset="0"/>
          <a:cs typeface="Arial" charset="0"/>
        </a:defRPr>
      </a:lvl3pPr>
      <a:lvl4pPr algn="ctr" rtl="0" fontAlgn="base">
        <a:spcBef>
          <a:spcPct val="0"/>
        </a:spcBef>
        <a:spcAft>
          <a:spcPct val="0"/>
        </a:spcAft>
        <a:defRPr sz="4400">
          <a:solidFill>
            <a:schemeClr val="tx2"/>
          </a:solidFill>
          <a:latin typeface="Times New Roman" pitchFamily="18" charset="0"/>
          <a:cs typeface="Arial" charset="0"/>
        </a:defRPr>
      </a:lvl4pPr>
      <a:lvl5pPr algn="ctr" rtl="0" fontAlgn="base">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415C9-D45D-45A3-8008-95ADA0FE2C27}" type="datetimeFigureOut">
              <a:rPr lang="th-TH" smtClean="0">
                <a:solidFill>
                  <a:prstClr val="black">
                    <a:tint val="75000"/>
                  </a:prstClr>
                </a:solidFill>
              </a:rPr>
              <a:pPr/>
              <a:t>23/02/58</a:t>
            </a:fld>
            <a:endParaRPr lang="th-TH">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D481D-E0C8-4F02-8664-3362481E813A}" type="slidenum">
              <a:rPr lang="th-TH" smtClean="0">
                <a:solidFill>
                  <a:prstClr val="black">
                    <a:tint val="75000"/>
                  </a:prstClr>
                </a:solidFill>
              </a:rPr>
              <a:pPr/>
              <a:t>‹#›</a:t>
            </a:fld>
            <a:endParaRPr lang="th-TH">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5020D-E4DC-49D4-A133-BEDACE4C4EAE}" type="datetimeFigureOut">
              <a:rPr lang="th-TH" smtClean="0"/>
              <a:pPr/>
              <a:t>23/02/58</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5B0C8-845C-4769-B13F-AB03E6B8D789}" type="slidenum">
              <a:rPr lang="th-TH" smtClean="0"/>
              <a:pPr/>
              <a:t>‹#›</a:t>
            </a:fld>
            <a:endParaRPr lang="th-T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81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charset="0"/>
              </a:defRPr>
            </a:lvl1pPr>
          </a:lstStyle>
          <a:p>
            <a:pPr fontAlgn="base">
              <a:spcBef>
                <a:spcPct val="0"/>
              </a:spcBef>
              <a:spcAft>
                <a:spcPct val="0"/>
              </a:spcAft>
              <a:defRPr/>
            </a:pPr>
            <a:endParaRPr lang="en-US">
              <a:solidFill>
                <a:srgbClr val="04617B"/>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charset="0"/>
              </a:defRPr>
            </a:lvl1pPr>
          </a:lstStyle>
          <a:p>
            <a:pPr fontAlgn="base">
              <a:spcBef>
                <a:spcPct val="0"/>
              </a:spcBef>
              <a:spcAft>
                <a:spcPct val="0"/>
              </a:spcAft>
              <a:defRPr/>
            </a:pPr>
            <a:endParaRPr lang="en-US">
              <a:solidFill>
                <a:srgbClr val="04617B"/>
              </a:solidFill>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fontAlgn="base">
              <a:spcBef>
                <a:spcPct val="0"/>
              </a:spcBef>
              <a:spcAft>
                <a:spcPct val="0"/>
              </a:spcAft>
              <a:defRPr/>
            </a:pPr>
            <a:fld id="{D4FB789D-F8BC-4AF3-92AF-BA6BA3D3AA37}"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A2DC4-2F6C-4A02-AE39-46071653538B}" type="datetimeFigureOut">
              <a:rPr lang="th-TH" smtClean="0"/>
              <a:pPr/>
              <a:t>23/02/58</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00804-C829-4248-82AE-67174D573160}" type="slidenum">
              <a:rPr lang="th-TH" smtClean="0"/>
              <a:pPr/>
              <a:t>‹#›</a:t>
            </a:fld>
            <a:endParaRPr lang="th-TH"/>
          </a:p>
        </p:txBody>
      </p:sp>
    </p:spTree>
    <p:extLst>
      <p:ext uri="{BB962C8B-B14F-4D97-AF65-F5344CB8AC3E}">
        <p14:creationId xmlns:p14="http://schemas.microsoft.com/office/powerpoint/2010/main" xmlns="" val="241577565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31504-1701-44EA-A7B9-DC9FDBD8AC00}" type="datetimeFigureOut">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F6A2E-EE12-4024-BEF5-C50D646E2BBA}"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5020D-E4DC-49D4-A133-BEDACE4C4EAE}" type="datetimeFigureOut">
              <a:rPr lang="th-TH" smtClean="0">
                <a:solidFill>
                  <a:prstClr val="black">
                    <a:tint val="75000"/>
                  </a:prstClr>
                </a:solidFill>
              </a:rPr>
              <a:pPr/>
              <a:t>23/02/58</a:t>
            </a:fld>
            <a:endParaRPr lang="th-TH">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5B0C8-845C-4769-B13F-AB03E6B8D789}" type="slidenum">
              <a:rPr lang="th-TH" smtClean="0">
                <a:solidFill>
                  <a:prstClr val="black">
                    <a:tint val="75000"/>
                  </a:prstClr>
                </a:solidFill>
              </a:rPr>
              <a:pPr/>
              <a:t>‹#›</a:t>
            </a:fld>
            <a:endParaRPr lang="th-TH">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th/url?sa=i&amp;rct=j&amp;q=&amp;esrc=s&amp;frm=1&amp;source=images&amp;cd=&amp;cad=rja&amp;docid=LfxoOCcqsInTZM&amp;tbnid=RsHOo388WFCuDM:&amp;ved=0CAUQjRw&amp;url=http://ideagreen-thestory.blogspot.com/2011/02/blog-post_14.html&amp;ei=cPQQUr7RL4n_rAf_kIGIDw&amp;bvm=bv.50768961,d.bmk&amp;psig=AFQjCNFBbxhZvaJ83OKNgi5_Q4Wc6hK7vw&amp;ust=1376929253299071" TargetMode="Externa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hyperlink" Target="http://www.google.co.th/url?url=http://dancing-baby.net/BabyMus1.htm&amp;rct=j&amp;frm=1&amp;q=&amp;esrc=s&amp;sa=U&amp;ei=F772U7SbGYTJuAT7xoGoDw&amp;ved=0CB8Q9QEwBQ&amp;usg=AFQjCNGrrp0z5zGmAtfaz3DUy0kaE1MFgg"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png"/><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4.xml"/><Relationship Id="rId6" Type="http://schemas.openxmlformats.org/officeDocument/2006/relationships/image" Target="../media/image33.png"/><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84.xm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th/url?sa=i&amp;rct=j&amp;q=&amp;esrc=s&amp;frm=1&amp;source=images&amp;cd=&amp;cad=rja&amp;docid=LfxoOCcqsInTZM&amp;tbnid=RsHOo388WFCuDM:&amp;ved=0CAUQjRw&amp;url=http://ideagreen-thestory.blogspot.com/2011/02/blog-post_14.html&amp;ei=cPQQUr7RL4n_rAf_kIGIDw&amp;bvm=bv.50768961,d.bmk&amp;psig=AFQjCNFBbxhZvaJ83OKNgi5_Q4Wc6hK7vw&amp;ust=1376929253299071"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nrct.go.th/th/&#3607;&#3635;&#3588;&#3623;&#3634;&#3617;&#3619;&#3592;&#3585;/&#3626;&#3635;&#3609;&#3585;&#3591;&#3634;&#3609;&#3588;&#3603;&#3632;&#3585;&#3619;&#3619;&#3617;&#3585;&#3634;&#3619;&#3623;&#3592;&#3618;&#3649;&#3627;&#3591;&#3594;&#3634;&#3605;/&#3588;&#3603;&#3632;&#3612;&#3610;&#3619;&#3627;&#3634;&#3619;/&#3648;&#3621;&#3586;&#3634;&#3608;&#3585;&#3634;&#3619;&#3623;&#3594;.aspx" TargetMode="External"/><Relationship Id="rId7" Type="http://schemas.openxmlformats.org/officeDocument/2006/relationships/hyperlink" Target="http://www.google.co.th/url?url=http://rpc.nrct.go.th/index.php?mod=contents&amp;req=view&amp;id=634&amp;rct=j&amp;frm=1&amp;q=&amp;esrc=s&amp;sa=U&amp;ei=qjHoU6H2C4fs8AXuwYGwCg&amp;ved=0CBcQ9QEwATgo&amp;usg=AFQjCNECp5JRioeAlXOEm6z3wC_Fmkq9oA" TargetMode="External"/><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hyperlink" Target="http://www.google.co.th/url?url=http://inventors.nrct.go.th/th/index.php/inventors-day/logo/4-inventors-day/about-inventors.html&amp;rct=j&amp;frm=1&amp;q=&amp;esrc=s&amp;sa=U&amp;ei=xy_oU4SvMcK48gXS0YDYBA&amp;ved=0CCEQ9QEwBg&amp;usg=AFQjCNH3X5n8h1rYH-HHX4vEYXdWszCBfQ" TargetMode="External"/><Relationship Id="rId10" Type="http://schemas.openxmlformats.org/officeDocument/2006/relationships/image" Target="../media/image11.jpeg"/><Relationship Id="rId4" Type="http://schemas.openxmlformats.org/officeDocument/2006/relationships/image" Target="../media/image8.png"/><Relationship Id="rId9" Type="http://schemas.openxmlformats.org/officeDocument/2006/relationships/hyperlink" Target="http://www.google.co.th/url?url=http://ridcnrct.blogspot.com/&amp;rct=j&amp;frm=1&amp;q=&amp;esrc=s&amp;sa=U&amp;ei=BTLoU4b5Hszc8AW31YLYBw&amp;ved=0CC0Q9QEwDDg8&amp;usg=AFQjCNF5JZWyVa2O-YLv7Yjq9IdEriMj8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th/url?sa=i&amp;rct=j&amp;q=&amp;esrc=s&amp;frm=1&amp;source=images&amp;cd=&amp;cad=rja&amp;docid=uZJfEuIU5jXjoM&amp;tbnid=oiHWGau7RtCYUM:&amp;ved=0CAUQjRw&amp;url=http://thegraphicsfairy.com/retro-valentine-image-double-heart-with-arrow/&amp;ei=5nwRUrOiDIeYrAeglYDIAQ&amp;bvm=bv.50768961,d.bmk&amp;psig=AFQjCNHv1i6AFhp6l_BCrEzg_gkDdvAlXA&amp;ust=1376963690881611"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755576" y="404664"/>
            <a:ext cx="7772400" cy="1470025"/>
          </a:xfrm>
        </p:spPr>
        <p:txBody>
          <a:bodyPr>
            <a:normAutofit/>
          </a:bodyPr>
          <a:lstStyle/>
          <a:p>
            <a:r>
              <a:rPr lang="th-TH" sz="4800" b="1" dirty="0" smtClean="0">
                <a:solidFill>
                  <a:srgbClr val="FFFF00"/>
                </a:solidFill>
              </a:rPr>
              <a:t>การเขียนโครงการวิจัยให้โดนใจกรรมการ</a:t>
            </a:r>
            <a:endParaRPr lang="th-TH" sz="4800" b="1" dirty="0">
              <a:solidFill>
                <a:srgbClr val="FFFF00"/>
              </a:solidFill>
            </a:endParaRPr>
          </a:p>
        </p:txBody>
      </p:sp>
      <p:sp>
        <p:nvSpPr>
          <p:cNvPr id="3" name="ชื่อเรื่องรอง 2"/>
          <p:cNvSpPr>
            <a:spLocks noGrp="1"/>
          </p:cNvSpPr>
          <p:nvPr>
            <p:ph type="subTitle" idx="1"/>
          </p:nvPr>
        </p:nvSpPr>
        <p:spPr>
          <a:xfrm>
            <a:off x="1115616" y="3356992"/>
            <a:ext cx="7740352" cy="3312368"/>
          </a:xfrm>
        </p:spPr>
        <p:txBody>
          <a:bodyPr>
            <a:normAutofit/>
          </a:bodyPr>
          <a:lstStyle/>
          <a:p>
            <a:r>
              <a:rPr lang="th-TH" sz="5400" b="1" dirty="0" smtClean="0">
                <a:solidFill>
                  <a:schemeClr val="bg1"/>
                </a:solidFill>
              </a:rPr>
              <a:t>ดร. อำนวย ถิฐาพันธ์</a:t>
            </a:r>
          </a:p>
          <a:p>
            <a:r>
              <a:rPr lang="th-TH" sz="4000" b="1" dirty="0" smtClean="0">
                <a:solidFill>
                  <a:schemeClr val="bg1"/>
                </a:solidFill>
              </a:rPr>
              <a:t>ศาสตราจารย์ </a:t>
            </a:r>
            <a:r>
              <a:rPr lang="th-TH" b="1" dirty="0" smtClean="0">
                <a:solidFill>
                  <a:schemeClr val="bg1"/>
                </a:solidFill>
              </a:rPr>
              <a:t> </a:t>
            </a:r>
            <a:r>
              <a:rPr lang="en-US" sz="2800" b="1" dirty="0" smtClean="0">
                <a:solidFill>
                  <a:schemeClr val="bg1"/>
                </a:solidFill>
              </a:rPr>
              <a:t>(</a:t>
            </a:r>
            <a:r>
              <a:rPr lang="th-TH" sz="2800" b="1" dirty="0" smtClean="0">
                <a:solidFill>
                  <a:schemeClr val="bg1"/>
                </a:solidFill>
              </a:rPr>
              <a:t> ระดับ </a:t>
            </a:r>
            <a:r>
              <a:rPr lang="en-US" sz="2800" b="1" dirty="0" smtClean="0">
                <a:solidFill>
                  <a:schemeClr val="bg1"/>
                </a:solidFill>
              </a:rPr>
              <a:t>11 )</a:t>
            </a:r>
            <a:endParaRPr lang="th-TH" b="1" dirty="0" smtClean="0">
              <a:solidFill>
                <a:schemeClr val="bg1"/>
              </a:solidFill>
            </a:endParaRPr>
          </a:p>
          <a:p>
            <a:r>
              <a:rPr lang="th-TH" b="1" dirty="0" smtClean="0">
                <a:solidFill>
                  <a:schemeClr val="bg1"/>
                </a:solidFill>
              </a:rPr>
              <a:t>สาขาวิทยาศาสตร์การแพทย์</a:t>
            </a:r>
          </a:p>
          <a:p>
            <a:r>
              <a:rPr lang="th-TH" b="1" dirty="0" smtClean="0">
                <a:solidFill>
                  <a:schemeClr val="bg1"/>
                </a:solidFill>
              </a:rPr>
              <a:t>สำนักงานคณะกรรมการวิจัยแห่งชาติ</a:t>
            </a:r>
            <a:endParaRPr lang="th-TH" b="1" dirty="0">
              <a:solidFill>
                <a:schemeClr val="bg1"/>
              </a:solidFill>
            </a:endParaRPr>
          </a:p>
        </p:txBody>
      </p:sp>
      <p:pic>
        <p:nvPicPr>
          <p:cNvPr id="16386" name="Picture 2" descr="http://www.nrct.go.th/th/Portals/0/data/%E0%B9%81%E0%B8%8A%E0%B8%A3%E0%B9%8C%E0%B9%82%E0%B8%9F%E0%B8%A5%E0%B9%80%E0%B8%94%E0%B8%AD%E0%B8%A3%E0%B9%8C/%E0%B8%A3%E0%B8%B9%E0%B8%9B%E0%B8%A0%E0%B8%B2%E0%B8%9E/NRCT%20Logo.jpg"/>
          <p:cNvPicPr>
            <a:picLocks noChangeAspect="1" noChangeArrowheads="1"/>
          </p:cNvPicPr>
          <p:nvPr/>
        </p:nvPicPr>
        <p:blipFill>
          <a:blip r:embed="rId2" cstate="print"/>
          <a:srcRect/>
          <a:stretch>
            <a:fillRect/>
          </a:stretch>
        </p:blipFill>
        <p:spPr bwMode="auto">
          <a:xfrm>
            <a:off x="827584" y="1772816"/>
            <a:ext cx="1510513" cy="2160240"/>
          </a:xfrm>
          <a:prstGeom prst="rect">
            <a:avLst/>
          </a:prstGeom>
          <a:noFill/>
        </p:spPr>
      </p:pic>
      <p:pic>
        <p:nvPicPr>
          <p:cNvPr id="5" name="Picture 4" descr="https://encrypted-tbn2.gstatic.com/images?q=tbn:ANd9GcTXUegixp7iISUVYHCZrGUuyAZXmkE_m6Q765Ff1VmDC2EkrPinDg">
            <a:hlinkClick r:id="rId3"/>
          </p:cNvPr>
          <p:cNvPicPr>
            <a:picLocks noChangeAspect="1" noChangeArrowheads="1"/>
          </p:cNvPicPr>
          <p:nvPr/>
        </p:nvPicPr>
        <p:blipFill>
          <a:blip r:embed="rId4" cstate="print"/>
          <a:srcRect/>
          <a:stretch>
            <a:fillRect/>
          </a:stretch>
        </p:blipFill>
        <p:spPr bwMode="auto">
          <a:xfrm>
            <a:off x="3563888" y="1556792"/>
            <a:ext cx="2740197" cy="1584176"/>
          </a:xfrm>
          <a:prstGeom prst="rect">
            <a:avLst/>
          </a:prstGeom>
          <a:noFill/>
          <a:ln w="9525">
            <a:solidFill>
              <a:srgbClr val="FF0000"/>
            </a:solidFill>
            <a:miter lim="800000"/>
            <a:headEnd/>
            <a:tailEnd/>
          </a:ln>
        </p:spPr>
      </p:pic>
      <p:sp>
        <p:nvSpPr>
          <p:cNvPr id="19458" name="AutoShape 2" descr="https://encrypted-tbn2.gstatic.com/images?q=tbn:ANd9GcTWG3CTC7AzdvBgFpQuplfMkrmo-UqSruNtstWcyCjUuhhgk9xRKq-owS4">
            <a:hlinkClick r:id="rId5"/>
          </p:cNvPr>
          <p:cNvSpPr>
            <a:spLocks noChangeAspect="1" noChangeArrowheads="1"/>
          </p:cNvSpPr>
          <p:nvPr/>
        </p:nvSpPr>
        <p:spPr bwMode="auto">
          <a:xfrm>
            <a:off x="190500" y="-411163"/>
            <a:ext cx="819150" cy="857251"/>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2050" name="Picture 2" descr="C:\Users\fujisuW7\Desktop\untitled.png"/>
          <p:cNvPicPr>
            <a:picLocks noChangeAspect="1" noChangeArrowheads="1"/>
          </p:cNvPicPr>
          <p:nvPr/>
        </p:nvPicPr>
        <p:blipFill>
          <a:blip r:embed="rId6" cstate="print"/>
          <a:srcRect/>
          <a:stretch>
            <a:fillRect/>
          </a:stretch>
        </p:blipFill>
        <p:spPr bwMode="auto">
          <a:xfrm>
            <a:off x="827584" y="4221088"/>
            <a:ext cx="1440160" cy="16192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surgeons.or.th/userfiles/su.jpg"/>
          <p:cNvPicPr>
            <a:picLocks noChangeAspect="1" noChangeArrowheads="1"/>
          </p:cNvPicPr>
          <p:nvPr/>
        </p:nvPicPr>
        <p:blipFill>
          <a:blip r:embed="rId2" cstate="print"/>
          <a:srcRect/>
          <a:stretch>
            <a:fillRect/>
          </a:stretch>
        </p:blipFill>
        <p:spPr bwMode="auto">
          <a:xfrm>
            <a:off x="251520" y="1772816"/>
            <a:ext cx="1920213" cy="2880320"/>
          </a:xfrm>
          <a:prstGeom prst="rect">
            <a:avLst/>
          </a:prstGeom>
          <a:noFill/>
        </p:spPr>
      </p:pic>
      <p:pic>
        <p:nvPicPr>
          <p:cNvPr id="8196" name="Picture 4" descr="http://www.md.chula.ac.th/adminmdcu/modules/upload/faculty/db817697ab8b487993f5a754bd74acdf.jpg"/>
          <p:cNvPicPr>
            <a:picLocks noChangeAspect="1" noChangeArrowheads="1"/>
          </p:cNvPicPr>
          <p:nvPr/>
        </p:nvPicPr>
        <p:blipFill>
          <a:blip r:embed="rId3" cstate="print"/>
          <a:srcRect l="13579" t="10138" r="15960" b="11656"/>
          <a:stretch>
            <a:fillRect/>
          </a:stretch>
        </p:blipFill>
        <p:spPr bwMode="auto">
          <a:xfrm>
            <a:off x="2339752" y="1772816"/>
            <a:ext cx="2048227" cy="2880320"/>
          </a:xfrm>
          <a:prstGeom prst="rect">
            <a:avLst/>
          </a:prstGeom>
          <a:noFill/>
        </p:spPr>
      </p:pic>
      <p:pic>
        <p:nvPicPr>
          <p:cNvPr id="8198" name="Picture 6" descr="http://rdo.psu.ac.th/oldth/images/stories/mleft/d3/Weerasak.jpg"/>
          <p:cNvPicPr>
            <a:picLocks noChangeAspect="1" noChangeArrowheads="1"/>
          </p:cNvPicPr>
          <p:nvPr/>
        </p:nvPicPr>
        <p:blipFill>
          <a:blip r:embed="rId4" cstate="print"/>
          <a:srcRect/>
          <a:stretch>
            <a:fillRect/>
          </a:stretch>
        </p:blipFill>
        <p:spPr bwMode="auto">
          <a:xfrm>
            <a:off x="4499992" y="1772816"/>
            <a:ext cx="2248802" cy="2880320"/>
          </a:xfrm>
          <a:prstGeom prst="rect">
            <a:avLst/>
          </a:prstGeom>
          <a:noFill/>
        </p:spPr>
      </p:pic>
      <p:pic>
        <p:nvPicPr>
          <p:cNvPr id="8200" name="Picture 8" descr="http://www.hsri.or.th/sites/default/files/browse/director.jpg"/>
          <p:cNvPicPr>
            <a:picLocks noChangeAspect="1" noChangeArrowheads="1"/>
          </p:cNvPicPr>
          <p:nvPr/>
        </p:nvPicPr>
        <p:blipFill>
          <a:blip r:embed="rId5" cstate="print"/>
          <a:srcRect/>
          <a:stretch>
            <a:fillRect/>
          </a:stretch>
        </p:blipFill>
        <p:spPr bwMode="auto">
          <a:xfrm>
            <a:off x="6876256" y="1759571"/>
            <a:ext cx="2091634" cy="289356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prachachat.net/news-photo/prachachat/2013/06/edu01100656p1.jpg"/>
          <p:cNvPicPr>
            <a:picLocks noChangeAspect="1" noChangeArrowheads="1"/>
          </p:cNvPicPr>
          <p:nvPr/>
        </p:nvPicPr>
        <p:blipFill>
          <a:blip r:embed="rId2" cstate="print"/>
          <a:srcRect r="23301"/>
          <a:stretch>
            <a:fillRect/>
          </a:stretch>
        </p:blipFill>
        <p:spPr bwMode="auto">
          <a:xfrm>
            <a:off x="179512" y="2204864"/>
            <a:ext cx="2149175" cy="2664296"/>
          </a:xfrm>
          <a:prstGeom prst="rect">
            <a:avLst/>
          </a:prstGeom>
          <a:noFill/>
        </p:spPr>
      </p:pic>
      <p:pic>
        <p:nvPicPr>
          <p:cNvPr id="46084" name="Picture 4" descr="http://upload.wikimedia.org/wikipedia/th/thumb/d/d5/Jisnuson.jpg/220px-Jisnuson.jpg"/>
          <p:cNvPicPr>
            <a:picLocks noChangeAspect="1" noChangeArrowheads="1"/>
          </p:cNvPicPr>
          <p:nvPr/>
        </p:nvPicPr>
        <p:blipFill>
          <a:blip r:embed="rId3" cstate="print"/>
          <a:srcRect/>
          <a:stretch>
            <a:fillRect/>
          </a:stretch>
        </p:blipFill>
        <p:spPr bwMode="auto">
          <a:xfrm>
            <a:off x="2483768" y="2204864"/>
            <a:ext cx="2095500" cy="2664296"/>
          </a:xfrm>
          <a:prstGeom prst="rect">
            <a:avLst/>
          </a:prstGeom>
          <a:noFill/>
        </p:spPr>
      </p:pic>
      <p:pic>
        <p:nvPicPr>
          <p:cNvPr id="46086" name="Picture 6" descr="http://upload.wikimedia.org/wikipedia/commons/e/e2/Kate_Grudpan.JPG"/>
          <p:cNvPicPr>
            <a:picLocks noChangeAspect="1" noChangeArrowheads="1"/>
          </p:cNvPicPr>
          <p:nvPr/>
        </p:nvPicPr>
        <p:blipFill>
          <a:blip r:embed="rId4" cstate="print"/>
          <a:srcRect/>
          <a:stretch>
            <a:fillRect/>
          </a:stretch>
        </p:blipFill>
        <p:spPr bwMode="auto">
          <a:xfrm>
            <a:off x="4716016" y="2276872"/>
            <a:ext cx="1894098" cy="2592288"/>
          </a:xfrm>
          <a:prstGeom prst="rect">
            <a:avLst/>
          </a:prstGeom>
          <a:noFill/>
        </p:spPr>
      </p:pic>
      <p:pic>
        <p:nvPicPr>
          <p:cNvPr id="46088" name="Picture 8" descr="http://upload.wikimedia.org/wikipedia/th/thumb/f/fa/%E0%B8%A2%E0%B8%87%E0%B8%A2%E0%B8%B8%E0%B8%97%E0%B8%98_%E0%B8%A2%E0%B8%B8%E0%B8%97%E0%B8%98%E0%B8%A7%E0%B8%87%E0%B8%A8%E0%B9%8C.jpg/200px-%E0%B8%A2%E0%B8%87%E0%B8%A2%E0%B8%B8%E0%B8%97%E0%B8%98_%E0%B8%A2%E0%B8%B8%E0%B8%97%E0%B8%98%E0%B8%A7%E0%B8%87%E0%B8%A8%E0%B9%8C.jpg"/>
          <p:cNvPicPr>
            <a:picLocks noChangeAspect="1" noChangeArrowheads="1"/>
          </p:cNvPicPr>
          <p:nvPr/>
        </p:nvPicPr>
        <p:blipFill>
          <a:blip r:embed="rId5" cstate="print"/>
          <a:srcRect l="9233"/>
          <a:stretch>
            <a:fillRect/>
          </a:stretch>
        </p:blipFill>
        <p:spPr bwMode="auto">
          <a:xfrm>
            <a:off x="6732240" y="2276872"/>
            <a:ext cx="2123728" cy="255033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ctrTitle" idx="4294967295"/>
          </p:nvPr>
        </p:nvSpPr>
        <p:spPr>
          <a:xfrm>
            <a:off x="685800" y="152400"/>
            <a:ext cx="7543800" cy="1470025"/>
          </a:xfrm>
        </p:spPr>
        <p:txBody>
          <a:bodyPr>
            <a:normAutofit/>
          </a:bodyPr>
          <a:lstStyle/>
          <a:p>
            <a:r>
              <a:rPr lang="th-TH" sz="4000" b="1" dirty="0" smtClean="0">
                <a:latin typeface="CordiaUPC" pitchFamily="34" charset="-34"/>
                <a:cs typeface="CordiaUPC" pitchFamily="34" charset="-34"/>
              </a:rPr>
              <a:t>ความสำเร็จของการวิจัยของประเทศ</a:t>
            </a:r>
            <a:br>
              <a:rPr lang="th-TH" sz="4000" b="1" dirty="0" smtClean="0">
                <a:latin typeface="CordiaUPC" pitchFamily="34" charset="-34"/>
                <a:cs typeface="CordiaUPC" pitchFamily="34" charset="-34"/>
              </a:rPr>
            </a:br>
            <a:r>
              <a:rPr lang="th-TH" sz="4800" b="1" dirty="0" smtClean="0">
                <a:solidFill>
                  <a:schemeClr val="accent5"/>
                </a:solidFill>
                <a:latin typeface="CordiaUPC" pitchFamily="34" charset="-34"/>
                <a:cs typeface="CordiaUPC" pitchFamily="34" charset="-34"/>
              </a:rPr>
              <a:t>สาขาวิทยาศาสตร์การแพทย์</a:t>
            </a:r>
            <a:endParaRPr lang="en-US" sz="4800" b="1" dirty="0" smtClean="0">
              <a:solidFill>
                <a:schemeClr val="accent5"/>
              </a:solidFill>
              <a:latin typeface="CordiaUPC" pitchFamily="34" charset="-34"/>
              <a:cs typeface="CordiaUPC" pitchFamily="34" charset="-34"/>
            </a:endParaRPr>
          </a:p>
        </p:txBody>
      </p:sp>
      <p:pic>
        <p:nvPicPr>
          <p:cNvPr id="16387" name="Picture 10" descr="http://srisawadisny.tripod.com/j0161792.gif"/>
          <p:cNvPicPr>
            <a:picLocks noChangeAspect="1" noChangeArrowheads="1"/>
          </p:cNvPicPr>
          <p:nvPr/>
        </p:nvPicPr>
        <p:blipFill>
          <a:blip r:embed="rId2" cstate="print"/>
          <a:srcRect/>
          <a:stretch>
            <a:fillRect/>
          </a:stretch>
        </p:blipFill>
        <p:spPr bwMode="auto">
          <a:xfrm>
            <a:off x="2667000" y="1736725"/>
            <a:ext cx="2286000" cy="4130675"/>
          </a:xfrm>
          <a:prstGeom prst="rect">
            <a:avLst/>
          </a:prstGeom>
          <a:noFill/>
          <a:ln w="9525">
            <a:noFill/>
            <a:miter lim="800000"/>
            <a:headEnd/>
            <a:tailEnd/>
          </a:ln>
        </p:spPr>
      </p:pic>
      <p:pic>
        <p:nvPicPr>
          <p:cNvPr id="16388" name="Picture 2" descr="http://www.jcgchealthdept.org/images/dream%20on.jpg"/>
          <p:cNvPicPr>
            <a:picLocks noChangeAspect="1" noChangeArrowheads="1"/>
          </p:cNvPicPr>
          <p:nvPr/>
        </p:nvPicPr>
        <p:blipFill>
          <a:blip r:embed="rId3" cstate="print"/>
          <a:srcRect/>
          <a:stretch>
            <a:fillRect/>
          </a:stretch>
        </p:blipFill>
        <p:spPr bwMode="auto">
          <a:xfrm>
            <a:off x="228600" y="1828801"/>
            <a:ext cx="2530336" cy="3048000"/>
          </a:xfrm>
          <a:prstGeom prst="rect">
            <a:avLst/>
          </a:prstGeom>
          <a:noFill/>
          <a:ln w="9525">
            <a:noFill/>
            <a:miter lim="800000"/>
            <a:headEnd/>
            <a:tailEnd/>
          </a:ln>
        </p:spPr>
      </p:pic>
      <p:sp>
        <p:nvSpPr>
          <p:cNvPr id="7" name="Rounded Rectangle 6"/>
          <p:cNvSpPr/>
          <p:nvPr/>
        </p:nvSpPr>
        <p:spPr>
          <a:xfrm>
            <a:off x="5105400" y="1600200"/>
            <a:ext cx="3886200" cy="4876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4400" dirty="0" smtClean="0">
                <a:solidFill>
                  <a:prstClr val="white"/>
                </a:solidFill>
              </a:rPr>
              <a:t>ผู้นำด้านการรักษาและป้องกันโรคร้ายในภูมิภาคและโลก</a:t>
            </a:r>
            <a:endParaRPr lang="th-TH" sz="4400" dirty="0" smtClean="0">
              <a:solidFill>
                <a:srgbClr val="FFC000"/>
              </a:solidFill>
            </a:endParaRPr>
          </a:p>
          <a:p>
            <a:pPr>
              <a:buFont typeface="Arial" pitchFamily="34" charset="0"/>
              <a:buChar char="•"/>
            </a:pPr>
            <a:r>
              <a:rPr lang="th-TH" sz="4400" dirty="0" smtClean="0">
                <a:solidFill>
                  <a:srgbClr val="FFC000"/>
                </a:solidFill>
              </a:rPr>
              <a:t> </a:t>
            </a:r>
            <a:r>
              <a:rPr lang="th-TH" sz="4400" b="1" dirty="0" smtClean="0">
                <a:solidFill>
                  <a:srgbClr val="FFC000"/>
                </a:solidFill>
              </a:rPr>
              <a:t>มาลาเรีย</a:t>
            </a:r>
          </a:p>
          <a:p>
            <a:pPr>
              <a:buFont typeface="Arial" pitchFamily="34" charset="0"/>
              <a:buChar char="•"/>
            </a:pPr>
            <a:r>
              <a:rPr lang="th-TH" sz="4400" b="1" dirty="0">
                <a:solidFill>
                  <a:srgbClr val="FFC000"/>
                </a:solidFill>
              </a:rPr>
              <a:t> </a:t>
            </a:r>
            <a:r>
              <a:rPr lang="th-TH" sz="4400" b="1" dirty="0" smtClean="0">
                <a:solidFill>
                  <a:srgbClr val="FFC000"/>
                </a:solidFill>
              </a:rPr>
              <a:t>ไข้เลือดออก</a:t>
            </a:r>
          </a:p>
          <a:p>
            <a:pPr>
              <a:buFont typeface="Arial" pitchFamily="34" charset="0"/>
              <a:buChar char="•"/>
            </a:pPr>
            <a:r>
              <a:rPr lang="th-TH" sz="4400" b="1" dirty="0">
                <a:solidFill>
                  <a:srgbClr val="FFC000"/>
                </a:solidFill>
              </a:rPr>
              <a:t> </a:t>
            </a:r>
            <a:r>
              <a:rPr lang="th-TH" sz="4400" b="1" dirty="0" smtClean="0">
                <a:solidFill>
                  <a:srgbClr val="FFC000"/>
                </a:solidFill>
              </a:rPr>
              <a:t>เอดส์ </a:t>
            </a:r>
          </a:p>
          <a:p>
            <a:pPr>
              <a:buFont typeface="Arial" pitchFamily="34" charset="0"/>
              <a:buChar char="•"/>
            </a:pPr>
            <a:r>
              <a:rPr lang="th-TH" sz="4400" b="1" dirty="0">
                <a:solidFill>
                  <a:srgbClr val="FFC000"/>
                </a:solidFill>
              </a:rPr>
              <a:t> </a:t>
            </a:r>
            <a:r>
              <a:rPr lang="th-TH" sz="4400" b="1" dirty="0" smtClean="0">
                <a:solidFill>
                  <a:srgbClr val="FFC000"/>
                </a:solidFill>
              </a:rPr>
              <a:t>สุขภาพถ้วนหน้า</a:t>
            </a:r>
            <a:endParaRPr lang="en-US" sz="4400" b="1" dirty="0">
              <a:solidFill>
                <a:srgbClr val="FFC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 descr="http://srisawadisny.tripod.com/j0161792.gif"/>
          <p:cNvPicPr>
            <a:picLocks noChangeAspect="1" noChangeArrowheads="1"/>
          </p:cNvPicPr>
          <p:nvPr/>
        </p:nvPicPr>
        <p:blipFill>
          <a:blip r:embed="rId2" cstate="print"/>
          <a:srcRect/>
          <a:stretch>
            <a:fillRect/>
          </a:stretch>
        </p:blipFill>
        <p:spPr bwMode="auto">
          <a:xfrm>
            <a:off x="381001" y="838200"/>
            <a:ext cx="2024968" cy="3657600"/>
          </a:xfrm>
          <a:prstGeom prst="rect">
            <a:avLst/>
          </a:prstGeom>
          <a:noFill/>
          <a:ln w="9525">
            <a:noFill/>
            <a:miter lim="800000"/>
            <a:headEnd/>
            <a:tailEnd/>
          </a:ln>
        </p:spPr>
      </p:pic>
      <p:pic>
        <p:nvPicPr>
          <p:cNvPr id="9" name="Picture 17" descr="4 Quad Public Health image from CDC PH Image library "/>
          <p:cNvPicPr>
            <a:picLocks noChangeAspect="1" noChangeArrowheads="1"/>
          </p:cNvPicPr>
          <p:nvPr/>
        </p:nvPicPr>
        <p:blipFill>
          <a:blip r:embed="rId3" cstate="print"/>
          <a:srcRect/>
          <a:stretch>
            <a:fillRect/>
          </a:stretch>
        </p:blipFill>
        <p:spPr bwMode="auto">
          <a:xfrm>
            <a:off x="2667000" y="1143000"/>
            <a:ext cx="4800600" cy="3562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533400" y="4800600"/>
            <a:ext cx="8001000" cy="1962076"/>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wrap="square">
            <a:spAutoFit/>
          </a:bodyPr>
          <a:lstStyle/>
          <a:p>
            <a:pPr marL="174625" indent="-174625">
              <a:lnSpc>
                <a:spcPts val="3600"/>
              </a:lnSpc>
              <a:buSzPct val="80000"/>
              <a:buFont typeface="Arial" pitchFamily="34" charset="0"/>
              <a:buChar char="•"/>
              <a:defRPr/>
            </a:pPr>
            <a:r>
              <a:rPr lang="th-TH" sz="3600" dirty="0" smtClean="0">
                <a:solidFill>
                  <a:prstClr val="white"/>
                </a:solidFill>
                <a:latin typeface="CordiaUPC" pitchFamily="34" charset="-34"/>
                <a:cs typeface="CordiaUPC" pitchFamily="34" charset="-34"/>
              </a:rPr>
              <a:t>เน้นการแก้ปัญหาสุขภาพที่สำคัญของประเทศ</a:t>
            </a:r>
          </a:p>
          <a:p>
            <a:pPr marL="174625" indent="-174625">
              <a:lnSpc>
                <a:spcPts val="3600"/>
              </a:lnSpc>
              <a:buSzPct val="80000"/>
              <a:buFont typeface="Arial" pitchFamily="34" charset="0"/>
              <a:buChar char="•"/>
              <a:defRPr/>
            </a:pPr>
            <a:r>
              <a:rPr lang="th-TH" sz="3600" dirty="0">
                <a:solidFill>
                  <a:prstClr val="white"/>
                </a:solidFill>
                <a:latin typeface="CordiaUPC" pitchFamily="34" charset="-34"/>
                <a:cs typeface="CordiaUPC" pitchFamily="34" charset="-34"/>
              </a:rPr>
              <a:t> </a:t>
            </a:r>
            <a:r>
              <a:rPr lang="th-TH" sz="3600" dirty="0" smtClean="0">
                <a:solidFill>
                  <a:prstClr val="white"/>
                </a:solidFill>
                <a:latin typeface="CordiaUPC" pitchFamily="34" charset="-34"/>
                <a:cs typeface="CordiaUPC" pitchFamily="34" charset="-34"/>
              </a:rPr>
              <a:t>ตรวจเร็ว รู้เร็ว รักษาเร็ว </a:t>
            </a:r>
          </a:p>
          <a:p>
            <a:pPr marL="174625" indent="-174625">
              <a:lnSpc>
                <a:spcPts val="3600"/>
              </a:lnSpc>
              <a:buSzPct val="80000"/>
              <a:buFont typeface="Arial" pitchFamily="34" charset="0"/>
              <a:buChar char="•"/>
              <a:defRPr/>
            </a:pPr>
            <a:r>
              <a:rPr lang="th-TH" sz="3600" dirty="0">
                <a:solidFill>
                  <a:prstClr val="white"/>
                </a:solidFill>
                <a:latin typeface="CordiaUPC" pitchFamily="34" charset="-34"/>
                <a:cs typeface="CordiaUPC" pitchFamily="34" charset="-34"/>
              </a:rPr>
              <a:t> </a:t>
            </a:r>
            <a:r>
              <a:rPr lang="th-TH" sz="3600" dirty="0" smtClean="0">
                <a:solidFill>
                  <a:prstClr val="white"/>
                </a:solidFill>
                <a:latin typeface="CordiaUPC" pitchFamily="34" charset="-34"/>
                <a:cs typeface="CordiaUPC" pitchFamily="34" charset="-34"/>
              </a:rPr>
              <a:t>ลดอัตราการเสียชีวิต ลดอัตราการพิการ</a:t>
            </a:r>
          </a:p>
          <a:p>
            <a:pPr marL="174625" indent="-174625">
              <a:lnSpc>
                <a:spcPts val="3600"/>
              </a:lnSpc>
              <a:buSzPct val="80000"/>
              <a:buFont typeface="Arial" pitchFamily="34" charset="0"/>
              <a:buChar char="•"/>
              <a:defRPr/>
            </a:pPr>
            <a:r>
              <a:rPr lang="th-TH" sz="3600" dirty="0">
                <a:solidFill>
                  <a:prstClr val="white"/>
                </a:solidFill>
                <a:latin typeface="CordiaUPC" pitchFamily="34" charset="-34"/>
                <a:cs typeface="CordiaUPC" pitchFamily="34" charset="-34"/>
              </a:rPr>
              <a:t> </a:t>
            </a:r>
            <a:r>
              <a:rPr lang="th-TH" sz="3600" dirty="0" smtClean="0">
                <a:solidFill>
                  <a:prstClr val="white"/>
                </a:solidFill>
                <a:latin typeface="CordiaUPC" pitchFamily="34" charset="-34"/>
                <a:cs typeface="CordiaUPC" pitchFamily="34" charset="-34"/>
              </a:rPr>
              <a:t>ลดค่าใช้จ่ายด้านการรักษา</a:t>
            </a:r>
            <a:endParaRPr lang="en-US" sz="3600" dirty="0">
              <a:solidFill>
                <a:prstClr val="white"/>
              </a:solidFill>
              <a:latin typeface="CordiaUPC" pitchFamily="34" charset="-34"/>
              <a:cs typeface="CordiaUPC" pitchFamily="34" charset="-34"/>
            </a:endParaRPr>
          </a:p>
        </p:txBody>
      </p:sp>
      <p:sp>
        <p:nvSpPr>
          <p:cNvPr id="10" name="TextBox 9"/>
          <p:cNvSpPr txBox="1"/>
          <p:nvPr/>
        </p:nvSpPr>
        <p:spPr>
          <a:xfrm rot="-960000" flipH="1">
            <a:off x="903002" y="2605256"/>
            <a:ext cx="3881191" cy="1015663"/>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sz="6000" dirty="0">
                <a:solidFill>
                  <a:prstClr val="black"/>
                </a:solidFill>
              </a:rPr>
              <a:t> </a:t>
            </a:r>
            <a:r>
              <a:rPr lang="th-TH" sz="6000" dirty="0" smtClean="0">
                <a:solidFill>
                  <a:prstClr val="black"/>
                </a:solidFill>
              </a:rPr>
              <a:t>อีก </a:t>
            </a:r>
            <a:r>
              <a:rPr lang="en-US" sz="6000" dirty="0" smtClean="0">
                <a:solidFill>
                  <a:prstClr val="black"/>
                </a:solidFill>
              </a:rPr>
              <a:t>3</a:t>
            </a:r>
            <a:r>
              <a:rPr lang="th-TH" sz="6000" dirty="0" smtClean="0">
                <a:solidFill>
                  <a:prstClr val="black"/>
                </a:solidFill>
              </a:rPr>
              <a:t> ปีข้างหน้า</a:t>
            </a:r>
            <a:r>
              <a:rPr lang="en-US" sz="6000" dirty="0" smtClean="0">
                <a:solidFill>
                  <a:prstClr val="black"/>
                </a:solidFill>
              </a:rPr>
              <a:t> </a:t>
            </a:r>
            <a:endParaRPr lang="en-US" sz="6000" dirty="0">
              <a:solidFill>
                <a:prstClr val="black"/>
              </a:solidFill>
            </a:endParaRPr>
          </a:p>
        </p:txBody>
      </p:sp>
      <p:sp>
        <p:nvSpPr>
          <p:cNvPr id="11" name="Title 1"/>
          <p:cNvSpPr txBox="1">
            <a:spLocks/>
          </p:cNvSpPr>
          <p:nvPr/>
        </p:nvSpPr>
        <p:spPr>
          <a:xfrm>
            <a:off x="685800" y="76200"/>
            <a:ext cx="8001000" cy="1143000"/>
          </a:xfrm>
          <a:prstGeom prst="rect">
            <a:avLst/>
          </a:prstGeom>
        </p:spPr>
        <p:txBody>
          <a:bodyPr vert="horz" lIns="91440" tIns="45720" rIns="91440" bIns="45720" rtlCol="0" anchor="ctr">
            <a:normAutofit fontScale="90000" lnSpcReduction="20000"/>
          </a:bodyPr>
          <a:lstStyle/>
          <a:p>
            <a:pPr algn="ctr">
              <a:spcBef>
                <a:spcPct val="0"/>
              </a:spcBef>
              <a:defRPr/>
            </a:pPr>
            <a:r>
              <a:rPr lang="th-TH" sz="4000" b="1" dirty="0" smtClean="0">
                <a:solidFill>
                  <a:srgbClr val="0070C0"/>
                </a:solidFill>
                <a:latin typeface="CordiaUPC" pitchFamily="34" charset="-34"/>
                <a:cs typeface="CordiaUPC" pitchFamily="34" charset="-34"/>
              </a:rPr>
              <a:t>ทิศทางวิจัยใน </a:t>
            </a:r>
            <a:r>
              <a:rPr lang="en-US" sz="4000" b="1" dirty="0" smtClean="0">
                <a:solidFill>
                  <a:srgbClr val="0070C0"/>
                </a:solidFill>
                <a:latin typeface="CordiaUPC" pitchFamily="34" charset="-34"/>
                <a:cs typeface="CordiaUPC" pitchFamily="34" charset="-34"/>
              </a:rPr>
              <a:t>3 </a:t>
            </a:r>
            <a:r>
              <a:rPr lang="th-TH" sz="4000" b="1" dirty="0" smtClean="0">
                <a:solidFill>
                  <a:srgbClr val="0070C0"/>
                </a:solidFill>
                <a:latin typeface="CordiaUPC" pitchFamily="34" charset="-34"/>
                <a:cs typeface="CordiaUPC" pitchFamily="34" charset="-34"/>
              </a:rPr>
              <a:t>ปีข้างหน้า</a:t>
            </a:r>
            <a:br>
              <a:rPr lang="th-TH" sz="4000" b="1" dirty="0" smtClean="0">
                <a:solidFill>
                  <a:srgbClr val="0070C0"/>
                </a:solidFill>
                <a:latin typeface="CordiaUPC" pitchFamily="34" charset="-34"/>
                <a:cs typeface="CordiaUPC" pitchFamily="34" charset="-34"/>
              </a:rPr>
            </a:br>
            <a:r>
              <a:rPr lang="th-TH" sz="4900" b="1" dirty="0" smtClean="0">
                <a:solidFill>
                  <a:srgbClr val="0070C0"/>
                </a:solidFill>
                <a:latin typeface="CordiaUPC" pitchFamily="34" charset="-34"/>
                <a:cs typeface="CordiaUPC" pitchFamily="34" charset="-34"/>
              </a:rPr>
              <a:t>ด้านวิทยาศาสตร์การแพทย์ของประเทศ</a:t>
            </a:r>
            <a:endParaRPr lang="en-US" sz="5300" b="1" dirty="0" smtClean="0">
              <a:solidFill>
                <a:srgbClr val="0070C0"/>
              </a:solidFill>
              <a:latin typeface="CordiaUPC" pitchFamily="34" charset="-34"/>
              <a:cs typeface="CordiaUPC" pitchFamily="34"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5" descr="http://www.healthjockey.com/images/drug-allergies.jpg"/>
          <p:cNvPicPr>
            <a:picLocks noChangeAspect="1" noChangeArrowheads="1"/>
          </p:cNvPicPr>
          <p:nvPr/>
        </p:nvPicPr>
        <p:blipFill>
          <a:blip r:embed="rId2" cstate="print"/>
          <a:srcRect/>
          <a:stretch>
            <a:fillRect/>
          </a:stretch>
        </p:blipFill>
        <p:spPr bwMode="auto">
          <a:xfrm>
            <a:off x="1828800" y="4191000"/>
            <a:ext cx="2319491" cy="2056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8850" name="Picture 2" descr="http://www.insourceonline.com/1024/images/vaccines/vaccines_r14_c16.gif"/>
          <p:cNvPicPr>
            <a:picLocks noChangeAspect="1" noChangeArrowheads="1"/>
          </p:cNvPicPr>
          <p:nvPr/>
        </p:nvPicPr>
        <p:blipFill>
          <a:blip r:embed="rId3" cstate="print"/>
          <a:srcRect/>
          <a:stretch>
            <a:fillRect/>
          </a:stretch>
        </p:blipFill>
        <p:spPr bwMode="auto">
          <a:xfrm>
            <a:off x="152400" y="1448584"/>
            <a:ext cx="3975432" cy="2666215"/>
          </a:xfrm>
          <a:prstGeom prst="rect">
            <a:avLst/>
          </a:prstGeom>
          <a:ln>
            <a:noFill/>
          </a:ln>
          <a:effectLst>
            <a:outerShdw blurRad="292100" dist="139700" dir="2700000" algn="tl" rotWithShape="0">
              <a:srgbClr val="333333">
                <a:alpha val="65000"/>
              </a:srgbClr>
            </a:outerShdw>
          </a:effectLst>
        </p:spPr>
      </p:pic>
      <p:pic>
        <p:nvPicPr>
          <p:cNvPr id="78852" name="Picture 4" descr="http://blog.kir.com/archives/images/vaccines.jpeg"/>
          <p:cNvPicPr>
            <a:picLocks noChangeAspect="1" noChangeArrowheads="1"/>
          </p:cNvPicPr>
          <p:nvPr/>
        </p:nvPicPr>
        <p:blipFill>
          <a:blip r:embed="rId4" cstate="print"/>
          <a:srcRect/>
          <a:stretch>
            <a:fillRect/>
          </a:stretch>
        </p:blipFill>
        <p:spPr bwMode="auto">
          <a:xfrm>
            <a:off x="2895600" y="1753385"/>
            <a:ext cx="1112529" cy="1654319"/>
          </a:xfrm>
          <a:prstGeom prst="rect">
            <a:avLst/>
          </a:prstGeom>
          <a:ln>
            <a:noFill/>
          </a:ln>
          <a:effectLst>
            <a:softEdge rad="112500"/>
          </a:effectLst>
        </p:spPr>
      </p:pic>
      <p:pic>
        <p:nvPicPr>
          <p:cNvPr id="78856" name="Picture 8" descr="http://www.biotech.mobi/biotech.jpg"/>
          <p:cNvPicPr>
            <a:picLocks noChangeAspect="1" noChangeArrowheads="1"/>
          </p:cNvPicPr>
          <p:nvPr/>
        </p:nvPicPr>
        <p:blipFill>
          <a:blip r:embed="rId5" cstate="print"/>
          <a:srcRect/>
          <a:stretch>
            <a:fillRect/>
          </a:stretch>
        </p:blipFill>
        <p:spPr bwMode="auto">
          <a:xfrm>
            <a:off x="76200" y="4191000"/>
            <a:ext cx="1604220" cy="21033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414" name="Picture 10" descr="http://srisawadisny.tripod.com/j0161792.gif"/>
          <p:cNvPicPr>
            <a:picLocks noChangeAspect="1" noChangeArrowheads="1"/>
          </p:cNvPicPr>
          <p:nvPr/>
        </p:nvPicPr>
        <p:blipFill>
          <a:blip r:embed="rId6" cstate="print"/>
          <a:srcRect/>
          <a:stretch>
            <a:fillRect/>
          </a:stretch>
        </p:blipFill>
        <p:spPr bwMode="auto">
          <a:xfrm>
            <a:off x="7772400" y="76200"/>
            <a:ext cx="759279" cy="1371600"/>
          </a:xfrm>
          <a:prstGeom prst="rect">
            <a:avLst/>
          </a:prstGeom>
          <a:noFill/>
          <a:ln w="9525">
            <a:noFill/>
            <a:miter lim="800000"/>
            <a:headEnd/>
            <a:tailEnd/>
          </a:ln>
        </p:spPr>
      </p:pic>
      <p:sp>
        <p:nvSpPr>
          <p:cNvPr id="17416" name="Title 1"/>
          <p:cNvSpPr>
            <a:spLocks noGrp="1"/>
          </p:cNvSpPr>
          <p:nvPr>
            <p:ph type="title" idx="4294967295"/>
          </p:nvPr>
        </p:nvSpPr>
        <p:spPr>
          <a:xfrm>
            <a:off x="304800" y="152400"/>
            <a:ext cx="8001000" cy="1143000"/>
          </a:xfrm>
        </p:spPr>
        <p:txBody>
          <a:bodyPr>
            <a:noAutofit/>
          </a:bodyPr>
          <a:lstStyle/>
          <a:p>
            <a:pPr lvl="0">
              <a:defRPr/>
            </a:pPr>
            <a:r>
              <a:rPr lang="th-TH" sz="3600" b="1" dirty="0">
                <a:solidFill>
                  <a:srgbClr val="0070C0"/>
                </a:solidFill>
                <a:latin typeface="CordiaUPC" pitchFamily="34" charset="-34"/>
                <a:cs typeface="CordiaUPC" pitchFamily="34" charset="-34"/>
              </a:rPr>
              <a:t>ทิศทางวิจัยใน </a:t>
            </a:r>
            <a:r>
              <a:rPr lang="en-US" sz="3600" b="1" dirty="0">
                <a:solidFill>
                  <a:srgbClr val="0070C0"/>
                </a:solidFill>
                <a:latin typeface="CordiaUPC" pitchFamily="34" charset="-34"/>
                <a:cs typeface="CordiaUPC" pitchFamily="34" charset="-34"/>
              </a:rPr>
              <a:t>3 </a:t>
            </a:r>
            <a:r>
              <a:rPr lang="th-TH" sz="3600" b="1" dirty="0">
                <a:solidFill>
                  <a:srgbClr val="0070C0"/>
                </a:solidFill>
                <a:latin typeface="CordiaUPC" pitchFamily="34" charset="-34"/>
                <a:cs typeface="CordiaUPC" pitchFamily="34" charset="-34"/>
              </a:rPr>
              <a:t>ปีข้างหน้า</a:t>
            </a:r>
            <a:r>
              <a:rPr lang="th-TH" sz="3200" b="1" dirty="0">
                <a:solidFill>
                  <a:srgbClr val="0070C0"/>
                </a:solidFill>
                <a:latin typeface="CordiaUPC" pitchFamily="34" charset="-34"/>
                <a:cs typeface="CordiaUPC" pitchFamily="34" charset="-34"/>
              </a:rPr>
              <a:t/>
            </a:r>
            <a:br>
              <a:rPr lang="th-TH" sz="3200" b="1" dirty="0">
                <a:solidFill>
                  <a:srgbClr val="0070C0"/>
                </a:solidFill>
                <a:latin typeface="CordiaUPC" pitchFamily="34" charset="-34"/>
                <a:cs typeface="CordiaUPC" pitchFamily="34" charset="-34"/>
              </a:rPr>
            </a:br>
            <a:r>
              <a:rPr lang="th-TH" b="1" dirty="0">
                <a:solidFill>
                  <a:srgbClr val="0070C0"/>
                </a:solidFill>
                <a:latin typeface="CordiaUPC" pitchFamily="34" charset="-34"/>
                <a:cs typeface="CordiaUPC" pitchFamily="34" charset="-34"/>
              </a:rPr>
              <a:t>ด้านวิทยาศาสตร์การแพทย์ของประเทศ</a:t>
            </a:r>
            <a:endParaRPr lang="en-US" b="1" dirty="0">
              <a:solidFill>
                <a:srgbClr val="0070C0"/>
              </a:solidFill>
              <a:latin typeface="CordiaUPC" pitchFamily="34" charset="-34"/>
              <a:cs typeface="CordiaUPC" pitchFamily="34" charset="-34"/>
            </a:endParaRPr>
          </a:p>
        </p:txBody>
      </p:sp>
      <p:sp>
        <p:nvSpPr>
          <p:cNvPr id="13" name="Rounded Rectangle 12"/>
          <p:cNvSpPr/>
          <p:nvPr/>
        </p:nvSpPr>
        <p:spPr>
          <a:xfrm>
            <a:off x="4343400" y="1371600"/>
            <a:ext cx="4648200" cy="5181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th-TH" sz="4200" dirty="0" smtClean="0">
                <a:solidFill>
                  <a:prstClr val="white"/>
                </a:solidFill>
              </a:rPr>
              <a:t>ร่วมมือกับภาคเอกชน และ นานาชาติ ในการพัฒนายา ชุดตรวจ และวัคซีน</a:t>
            </a:r>
            <a:endParaRPr lang="th-TH" sz="4200" dirty="0" smtClean="0">
              <a:solidFill>
                <a:srgbClr val="FFC000"/>
              </a:solidFill>
            </a:endParaRPr>
          </a:p>
          <a:p>
            <a:pPr marL="231775" indent="-231775">
              <a:lnSpc>
                <a:spcPts val="4000"/>
              </a:lnSpc>
              <a:buSzPct val="80000"/>
              <a:buFont typeface="Arial" pitchFamily="34" charset="0"/>
              <a:buChar char="•"/>
            </a:pPr>
            <a:r>
              <a:rPr lang="th-TH" sz="4200" b="1" dirty="0" smtClean="0">
                <a:solidFill>
                  <a:srgbClr val="FFC000"/>
                </a:solidFill>
              </a:rPr>
              <a:t>มุ่งความเป็นเลิศในอาเซียน</a:t>
            </a:r>
          </a:p>
          <a:p>
            <a:pPr marL="231775" indent="-231775">
              <a:lnSpc>
                <a:spcPts val="4000"/>
              </a:lnSpc>
              <a:buSzPct val="80000"/>
              <a:buFont typeface="Arial" pitchFamily="34" charset="0"/>
              <a:buChar char="•"/>
            </a:pPr>
            <a:r>
              <a:rPr lang="th-TH" sz="4200" b="1" dirty="0">
                <a:solidFill>
                  <a:srgbClr val="FFC000"/>
                </a:solidFill>
              </a:rPr>
              <a:t> </a:t>
            </a:r>
            <a:r>
              <a:rPr lang="th-TH" sz="4200" b="1" dirty="0" smtClean="0">
                <a:solidFill>
                  <a:srgbClr val="FFC000"/>
                </a:solidFill>
              </a:rPr>
              <a:t>ลดกา</a:t>
            </a:r>
            <a:r>
              <a:rPr lang="th-TH" sz="4200" b="1" dirty="0">
                <a:solidFill>
                  <a:srgbClr val="FFC000"/>
                </a:solidFill>
              </a:rPr>
              <a:t>ร</a:t>
            </a:r>
            <a:r>
              <a:rPr lang="th-TH" sz="4200" b="1" dirty="0" smtClean="0">
                <a:solidFill>
                  <a:srgbClr val="FFC000"/>
                </a:solidFill>
              </a:rPr>
              <a:t>นำเข้า</a:t>
            </a:r>
          </a:p>
          <a:p>
            <a:pPr marL="231775" indent="-231775">
              <a:lnSpc>
                <a:spcPts val="4000"/>
              </a:lnSpc>
              <a:buSzPct val="80000"/>
              <a:buFont typeface="Arial" pitchFamily="34" charset="0"/>
              <a:buChar char="•"/>
            </a:pPr>
            <a:r>
              <a:rPr lang="th-TH" sz="4200" b="1" dirty="0" smtClean="0">
                <a:solidFill>
                  <a:srgbClr val="FFC000"/>
                </a:solidFill>
              </a:rPr>
              <a:t>หวังการส่งออกในอนาคต</a:t>
            </a:r>
          </a:p>
          <a:p>
            <a:pPr marL="231775" indent="-231775">
              <a:lnSpc>
                <a:spcPts val="4000"/>
              </a:lnSpc>
              <a:buSzPct val="80000"/>
              <a:buFont typeface="Arial" pitchFamily="34" charset="0"/>
              <a:buChar char="•"/>
            </a:pPr>
            <a:r>
              <a:rPr lang="th-TH" sz="4200" b="1" dirty="0" smtClean="0">
                <a:solidFill>
                  <a:srgbClr val="FFC000"/>
                </a:solidFill>
                <a:latin typeface="CordiaUPC" pitchFamily="34" charset="-34"/>
                <a:cs typeface="CordiaUPC" pitchFamily="34" charset="-34"/>
              </a:rPr>
              <a:t>การเป็น </a:t>
            </a:r>
            <a:r>
              <a:rPr lang="en-US" sz="4200" b="1" dirty="0" smtClean="0">
                <a:solidFill>
                  <a:srgbClr val="FFC000"/>
                </a:solidFill>
                <a:latin typeface="CordiaUPC" pitchFamily="34" charset="-34"/>
                <a:cs typeface="CordiaUPC" pitchFamily="34" charset="-34"/>
              </a:rPr>
              <a:t>Medical hub </a:t>
            </a:r>
            <a:r>
              <a:rPr lang="th-TH" sz="4200" b="1" dirty="0" smtClean="0">
                <a:solidFill>
                  <a:srgbClr val="FFC000"/>
                </a:solidFill>
                <a:latin typeface="CordiaUPC" pitchFamily="34" charset="-34"/>
                <a:cs typeface="CordiaUPC" pitchFamily="34" charset="-34"/>
              </a:rPr>
              <a:t>ที่เป็นเลิศ</a:t>
            </a:r>
            <a:endParaRPr lang="en-US" sz="4200" b="1" dirty="0">
              <a:solidFill>
                <a:srgbClr val="FFC000"/>
              </a:solidFill>
              <a:latin typeface="CordiaUPC" pitchFamily="34" charset="-34"/>
              <a:cs typeface="CordiaUPC" pitchFamily="34" charset="-34"/>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7" name="Text Box 5"/>
          <p:cNvSpPr txBox="1">
            <a:spLocks noChangeArrowheads="1"/>
          </p:cNvSpPr>
          <p:nvPr/>
        </p:nvSpPr>
        <p:spPr bwMode="auto">
          <a:xfrm>
            <a:off x="228600" y="1524000"/>
            <a:ext cx="2209800" cy="695511"/>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th-TH" altLang="zh-TW" b="1" dirty="0" smtClean="0">
                <a:solidFill>
                  <a:prstClr val="white"/>
                </a:solidFill>
                <a:ea typeface="ＭＳ Ｐゴシック" pitchFamily="34" charset="-128"/>
                <a:cs typeface="Arial" pitchFamily="34" charset="0"/>
              </a:rPr>
              <a:t>โรคไตเรื้อรัง</a:t>
            </a:r>
            <a:endParaRPr lang="en-US" altLang="zh-TW" b="1" dirty="0">
              <a:solidFill>
                <a:prstClr val="white"/>
              </a:solidFill>
              <a:ea typeface="ＭＳ Ｐゴシック" pitchFamily="34" charset="-128"/>
              <a:cs typeface="Arial" pitchFamily="34" charset="0"/>
            </a:endParaRPr>
          </a:p>
        </p:txBody>
      </p:sp>
      <p:sp>
        <p:nvSpPr>
          <p:cNvPr id="21507" name="Rectangle 7"/>
          <p:cNvSpPr>
            <a:spLocks noGrp="1" noChangeArrowheads="1"/>
          </p:cNvSpPr>
          <p:nvPr>
            <p:ph type="title"/>
          </p:nvPr>
        </p:nvSpPr>
        <p:spPr>
          <a:xfrm>
            <a:off x="457200" y="152400"/>
            <a:ext cx="8229600" cy="990600"/>
          </a:xfrm>
        </p:spPr>
        <p:txBody>
          <a:bodyPr>
            <a:normAutofit/>
          </a:bodyPr>
          <a:lstStyle/>
          <a:p>
            <a:pPr eaLnBrk="1" hangingPunct="1"/>
            <a:r>
              <a:rPr lang="en-US" altLang="zh-TW" sz="4800" b="1" dirty="0">
                <a:solidFill>
                  <a:schemeClr val="accent5"/>
                </a:solidFill>
                <a:latin typeface="CordiaUPC" pitchFamily="34" charset="-34"/>
                <a:ea typeface="ＭＳ Ｐゴシック" pitchFamily="34" charset="-128"/>
                <a:cs typeface="CordiaUPC" pitchFamily="34" charset="-34"/>
              </a:rPr>
              <a:t>  </a:t>
            </a:r>
            <a:r>
              <a:rPr lang="th-TH" altLang="zh-TW" sz="4800" b="1" dirty="0" smtClean="0">
                <a:solidFill>
                  <a:schemeClr val="accent5"/>
                </a:solidFill>
                <a:latin typeface="CordiaUPC" pitchFamily="34" charset="-34"/>
                <a:ea typeface="ＭＳ Ｐゴシック" pitchFamily="34" charset="-128"/>
                <a:cs typeface="CordiaUPC" pitchFamily="34" charset="-34"/>
              </a:rPr>
              <a:t>โรคเรื้อรัง ที่กำลังเป็นปัญหาของประเทศ</a:t>
            </a:r>
            <a:endParaRPr lang="en-US" altLang="zh-TW" sz="4800" b="1" dirty="0" smtClean="0">
              <a:solidFill>
                <a:schemeClr val="accent5"/>
              </a:solidFill>
              <a:latin typeface="CordiaUPC" pitchFamily="34" charset="-34"/>
              <a:ea typeface="ＭＳ Ｐゴシック" pitchFamily="34" charset="-128"/>
              <a:cs typeface="CordiaUPC" pitchFamily="34" charset="-34"/>
            </a:endParaRPr>
          </a:p>
        </p:txBody>
      </p:sp>
      <p:sp>
        <p:nvSpPr>
          <p:cNvPr id="21522" name="Text Box 13"/>
          <p:cNvSpPr txBox="1">
            <a:spLocks noChangeArrowheads="1"/>
          </p:cNvSpPr>
          <p:nvPr/>
        </p:nvSpPr>
        <p:spPr bwMode="auto">
          <a:xfrm>
            <a:off x="5867400" y="4800600"/>
            <a:ext cx="1711325" cy="954044"/>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lgn="ctr"/>
            <a:r>
              <a:rPr lang="th-TH" altLang="zh-TW" sz="4000" b="1" dirty="0" smtClean="0">
                <a:solidFill>
                  <a:prstClr val="white"/>
                </a:solidFill>
                <a:ea typeface="ＭＳ Ｐゴシック" pitchFamily="34" charset="-128"/>
                <a:cs typeface="Arial" pitchFamily="34" charset="0"/>
              </a:rPr>
              <a:t>มะเร็ง</a:t>
            </a:r>
            <a:endParaRPr lang="en-US" altLang="zh-TW" sz="4000" b="1" dirty="0">
              <a:solidFill>
                <a:prstClr val="white"/>
              </a:solidFill>
              <a:ea typeface="ＭＳ Ｐゴシック" pitchFamily="34" charset="-128"/>
              <a:cs typeface="Arial" pitchFamily="34" charset="0"/>
            </a:endParaRPr>
          </a:p>
        </p:txBody>
      </p:sp>
      <p:grpSp>
        <p:nvGrpSpPr>
          <p:cNvPr id="2" name="Group 16"/>
          <p:cNvGrpSpPr>
            <a:grpSpLocks/>
          </p:cNvGrpSpPr>
          <p:nvPr/>
        </p:nvGrpSpPr>
        <p:grpSpPr bwMode="auto">
          <a:xfrm>
            <a:off x="2146300" y="685800"/>
            <a:ext cx="5016500" cy="5330825"/>
            <a:chOff x="1294" y="410"/>
            <a:chExt cx="3160" cy="3358"/>
          </a:xfrm>
        </p:grpSpPr>
        <p:pic>
          <p:nvPicPr>
            <p:cNvPr id="21517" name="Picture 23" descr="Hip joint"/>
            <p:cNvPicPr>
              <a:picLocks noChangeAspect="1" noChangeArrowheads="1"/>
            </p:cNvPicPr>
            <p:nvPr/>
          </p:nvPicPr>
          <p:blipFill>
            <a:blip r:embed="rId3" cstate="print"/>
            <a:srcRect/>
            <a:stretch>
              <a:fillRect/>
            </a:stretch>
          </p:blipFill>
          <p:spPr bwMode="auto">
            <a:xfrm>
              <a:off x="1334" y="2522"/>
              <a:ext cx="1163" cy="1246"/>
            </a:xfrm>
            <a:prstGeom prst="rect">
              <a:avLst/>
            </a:prstGeom>
            <a:noFill/>
            <a:ln w="9525">
              <a:noFill/>
              <a:miter lim="800000"/>
              <a:headEnd/>
              <a:tailEnd/>
            </a:ln>
          </p:spPr>
        </p:pic>
        <p:pic>
          <p:nvPicPr>
            <p:cNvPr id="21511" name="Picture 17" descr="Body"/>
            <p:cNvPicPr>
              <a:picLocks noChangeAspect="1" noChangeArrowheads="1"/>
            </p:cNvPicPr>
            <p:nvPr/>
          </p:nvPicPr>
          <p:blipFill>
            <a:blip r:embed="rId4" cstate="print">
              <a:clrChange>
                <a:clrFrom>
                  <a:srgbClr val="FFFFFF"/>
                </a:clrFrom>
                <a:clrTo>
                  <a:srgbClr val="FFFFFF">
                    <a:alpha val="0"/>
                  </a:srgbClr>
                </a:clrTo>
              </a:clrChange>
            </a:blip>
            <a:srcRect l="34575" t="18472" r="42480" b="17058"/>
            <a:stretch>
              <a:fillRect/>
            </a:stretch>
          </p:blipFill>
          <p:spPr bwMode="auto">
            <a:xfrm>
              <a:off x="2137" y="892"/>
              <a:ext cx="1306" cy="2778"/>
            </a:xfrm>
            <a:prstGeom prst="rect">
              <a:avLst/>
            </a:prstGeom>
            <a:noFill/>
            <a:ln w="9525">
              <a:noFill/>
              <a:miter lim="800000"/>
              <a:headEnd/>
              <a:tailEnd/>
            </a:ln>
          </p:spPr>
        </p:pic>
        <p:sp>
          <p:nvSpPr>
            <p:cNvPr id="21512" name="Line 18"/>
            <p:cNvSpPr>
              <a:spLocks noChangeShapeType="1"/>
            </p:cNvSpPr>
            <p:nvPr/>
          </p:nvSpPr>
          <p:spPr bwMode="auto">
            <a:xfrm flipV="1">
              <a:off x="2846" y="986"/>
              <a:ext cx="792" cy="81"/>
            </a:xfrm>
            <a:prstGeom prst="line">
              <a:avLst/>
            </a:prstGeom>
            <a:noFill/>
            <a:ln w="28575">
              <a:solidFill>
                <a:schemeClr val="tx2"/>
              </a:solidFill>
              <a:round/>
              <a:headEnd/>
              <a:tailEnd/>
            </a:ln>
          </p:spPr>
          <p:txBody>
            <a:bodyPr wrap="square" lIns="90000" tIns="46800" rIns="90000" bIns="46800" anchor="ctr">
              <a:spAutoFit/>
            </a:bodyPr>
            <a:lstStyle/>
            <a:p>
              <a:endParaRPr lang="en-US" sz="1800">
                <a:solidFill>
                  <a:prstClr val="black"/>
                </a:solidFill>
              </a:endParaRPr>
            </a:p>
          </p:txBody>
        </p:sp>
        <p:sp>
          <p:nvSpPr>
            <p:cNvPr id="21513" name="Line 19"/>
            <p:cNvSpPr>
              <a:spLocks noChangeShapeType="1"/>
            </p:cNvSpPr>
            <p:nvPr/>
          </p:nvSpPr>
          <p:spPr bwMode="auto">
            <a:xfrm>
              <a:off x="2829" y="1633"/>
              <a:ext cx="796" cy="288"/>
            </a:xfrm>
            <a:prstGeom prst="line">
              <a:avLst/>
            </a:prstGeom>
            <a:noFill/>
            <a:ln w="28575">
              <a:solidFill>
                <a:schemeClr val="tx2"/>
              </a:solidFill>
              <a:round/>
              <a:headEnd/>
              <a:tailEnd/>
            </a:ln>
          </p:spPr>
          <p:txBody>
            <a:bodyPr lIns="90000" tIns="46800" rIns="90000" bIns="46800" anchor="ctr">
              <a:spAutoFit/>
            </a:bodyPr>
            <a:lstStyle/>
            <a:p>
              <a:endParaRPr lang="en-US" sz="1800">
                <a:solidFill>
                  <a:prstClr val="black"/>
                </a:solidFill>
              </a:endParaRPr>
            </a:p>
          </p:txBody>
        </p:sp>
        <p:sp>
          <p:nvSpPr>
            <p:cNvPr id="21514" name="Line 20"/>
            <p:cNvSpPr>
              <a:spLocks noChangeShapeType="1"/>
            </p:cNvSpPr>
            <p:nvPr/>
          </p:nvSpPr>
          <p:spPr bwMode="auto">
            <a:xfrm>
              <a:off x="1888" y="1630"/>
              <a:ext cx="777" cy="431"/>
            </a:xfrm>
            <a:prstGeom prst="line">
              <a:avLst/>
            </a:prstGeom>
            <a:noFill/>
            <a:ln w="28575">
              <a:solidFill>
                <a:schemeClr val="tx2"/>
              </a:solidFill>
              <a:round/>
              <a:headEnd/>
              <a:tailEnd/>
            </a:ln>
          </p:spPr>
          <p:txBody>
            <a:bodyPr lIns="90000" tIns="46800" rIns="90000" bIns="46800" anchor="ctr">
              <a:spAutoFit/>
            </a:bodyPr>
            <a:lstStyle/>
            <a:p>
              <a:endParaRPr lang="en-US" sz="1800">
                <a:solidFill>
                  <a:prstClr val="black"/>
                </a:solidFill>
              </a:endParaRPr>
            </a:p>
          </p:txBody>
        </p:sp>
        <p:pic>
          <p:nvPicPr>
            <p:cNvPr id="21515" name="Picture 21" descr="Body"/>
            <p:cNvPicPr>
              <a:picLocks noChangeArrowheads="1"/>
            </p:cNvPicPr>
            <p:nvPr/>
          </p:nvPicPr>
          <p:blipFill>
            <a:blip r:embed="rId4" cstate="print">
              <a:clrChange>
                <a:clrFrom>
                  <a:srgbClr val="FFFFFF"/>
                </a:clrFrom>
                <a:clrTo>
                  <a:srgbClr val="FFFFFF">
                    <a:alpha val="0"/>
                  </a:srgbClr>
                </a:clrTo>
              </a:clrChange>
            </a:blip>
            <a:srcRect l="15030" t="50142" r="75397" b="33199"/>
            <a:stretch>
              <a:fillRect/>
            </a:stretch>
          </p:blipFill>
          <p:spPr bwMode="auto">
            <a:xfrm>
              <a:off x="1294" y="1130"/>
              <a:ext cx="1067" cy="1200"/>
            </a:xfrm>
            <a:prstGeom prst="rect">
              <a:avLst/>
            </a:prstGeom>
            <a:noFill/>
            <a:ln w="9525">
              <a:noFill/>
              <a:miter lim="800000"/>
              <a:headEnd/>
              <a:tailEnd/>
            </a:ln>
          </p:spPr>
        </p:pic>
        <p:pic>
          <p:nvPicPr>
            <p:cNvPr id="21516" name="Picture 22" descr="Body"/>
            <p:cNvPicPr>
              <a:picLocks noChangeArrowheads="1"/>
            </p:cNvPicPr>
            <p:nvPr/>
          </p:nvPicPr>
          <p:blipFill>
            <a:blip r:embed="rId4" cstate="print">
              <a:clrChange>
                <a:clrFrom>
                  <a:srgbClr val="FFFFFF"/>
                </a:clrFrom>
                <a:clrTo>
                  <a:srgbClr val="FFFFFF">
                    <a:alpha val="0"/>
                  </a:srgbClr>
                </a:clrTo>
              </a:clrChange>
            </a:blip>
            <a:srcRect l="61867" t="18762" r="25346" b="42014"/>
            <a:stretch>
              <a:fillRect/>
            </a:stretch>
          </p:blipFill>
          <p:spPr bwMode="auto">
            <a:xfrm>
              <a:off x="3417" y="410"/>
              <a:ext cx="1037" cy="2256"/>
            </a:xfrm>
            <a:prstGeom prst="rect">
              <a:avLst/>
            </a:prstGeom>
            <a:noFill/>
            <a:ln w="9525">
              <a:noFill/>
              <a:miter lim="800000"/>
              <a:headEnd/>
              <a:tailEnd/>
            </a:ln>
          </p:spPr>
        </p:pic>
        <p:sp>
          <p:nvSpPr>
            <p:cNvPr id="21518" name="Line 24"/>
            <p:cNvSpPr>
              <a:spLocks noChangeShapeType="1"/>
            </p:cNvSpPr>
            <p:nvPr/>
          </p:nvSpPr>
          <p:spPr bwMode="auto">
            <a:xfrm flipV="1">
              <a:off x="2102" y="2272"/>
              <a:ext cx="523" cy="346"/>
            </a:xfrm>
            <a:prstGeom prst="line">
              <a:avLst/>
            </a:prstGeom>
            <a:noFill/>
            <a:ln w="28575">
              <a:solidFill>
                <a:schemeClr val="tx2"/>
              </a:solidFill>
              <a:round/>
              <a:headEnd/>
              <a:tailEnd/>
            </a:ln>
          </p:spPr>
          <p:txBody>
            <a:bodyPr wrap="square" lIns="90000" tIns="46800" rIns="90000" bIns="46800" anchor="ctr">
              <a:spAutoFit/>
            </a:bodyPr>
            <a:lstStyle/>
            <a:p>
              <a:endParaRPr lang="en-US" sz="1800">
                <a:solidFill>
                  <a:prstClr val="black"/>
                </a:solidFill>
              </a:endParaRPr>
            </a:p>
          </p:txBody>
        </p:sp>
      </p:grpSp>
      <p:sp>
        <p:nvSpPr>
          <p:cNvPr id="21525" name="Text Box 3"/>
          <p:cNvSpPr txBox="1">
            <a:spLocks noChangeArrowheads="1"/>
          </p:cNvSpPr>
          <p:nvPr/>
        </p:nvSpPr>
        <p:spPr bwMode="auto">
          <a:xfrm>
            <a:off x="304800" y="3647889"/>
            <a:ext cx="1905000" cy="69551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r>
              <a:rPr lang="th-TH" altLang="zh-TW" b="1" dirty="0">
                <a:solidFill>
                  <a:prstClr val="white"/>
                </a:solidFill>
                <a:ea typeface="ＭＳ Ｐゴシック" pitchFamily="34" charset="-128"/>
                <a:cs typeface="Arial" pitchFamily="34" charset="0"/>
              </a:rPr>
              <a:t>ก</a:t>
            </a:r>
            <a:r>
              <a:rPr lang="th-TH" altLang="zh-TW" b="1" dirty="0" smtClean="0">
                <a:solidFill>
                  <a:prstClr val="white"/>
                </a:solidFill>
                <a:ea typeface="ＭＳ Ｐゴシック" pitchFamily="34" charset="-128"/>
                <a:cs typeface="Arial" pitchFamily="34" charset="0"/>
              </a:rPr>
              <a:t>ระดูกพรุน</a:t>
            </a:r>
            <a:endParaRPr lang="en-US" altLang="zh-TW" b="1" dirty="0">
              <a:solidFill>
                <a:prstClr val="white"/>
              </a:solidFill>
              <a:ea typeface="ＭＳ Ｐゴシック" pitchFamily="34" charset="-128"/>
              <a:cs typeface="Arial" pitchFamily="34" charset="0"/>
            </a:endParaRPr>
          </a:p>
        </p:txBody>
      </p:sp>
      <p:sp>
        <p:nvSpPr>
          <p:cNvPr id="23" name="Text Box 5"/>
          <p:cNvSpPr txBox="1">
            <a:spLocks noChangeArrowheads="1"/>
          </p:cNvSpPr>
          <p:nvPr/>
        </p:nvSpPr>
        <p:spPr bwMode="auto">
          <a:xfrm>
            <a:off x="6705600" y="914400"/>
            <a:ext cx="2209800" cy="695511"/>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th-TH" altLang="zh-TW" b="1" dirty="0" smtClean="0">
                <a:solidFill>
                  <a:prstClr val="white"/>
                </a:solidFill>
                <a:ea typeface="ＭＳ Ｐゴシック" pitchFamily="34" charset="-128"/>
                <a:cs typeface="Arial" pitchFamily="34" charset="0"/>
              </a:rPr>
              <a:t>โรคทางสมอง</a:t>
            </a:r>
            <a:endParaRPr lang="en-US" altLang="zh-TW" b="1" dirty="0">
              <a:solidFill>
                <a:prstClr val="white"/>
              </a:solidFill>
              <a:ea typeface="ＭＳ Ｐゴシック" pitchFamily="34" charset="-128"/>
              <a:cs typeface="Arial" pitchFamily="34" charset="0"/>
            </a:endParaRPr>
          </a:p>
        </p:txBody>
      </p:sp>
      <p:sp>
        <p:nvSpPr>
          <p:cNvPr id="24" name="Text Box 5"/>
          <p:cNvSpPr txBox="1">
            <a:spLocks noChangeArrowheads="1"/>
          </p:cNvSpPr>
          <p:nvPr/>
        </p:nvSpPr>
        <p:spPr bwMode="auto">
          <a:xfrm>
            <a:off x="6934200" y="2362200"/>
            <a:ext cx="1905000" cy="695511"/>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th-TH" altLang="zh-TW" b="1" dirty="0" smtClean="0">
                <a:solidFill>
                  <a:prstClr val="white"/>
                </a:solidFill>
                <a:ea typeface="ＭＳ Ｐゴシック" pitchFamily="34" charset="-128"/>
                <a:cs typeface="Arial" pitchFamily="34" charset="0"/>
              </a:rPr>
              <a:t>โรคหัวใจ</a:t>
            </a:r>
            <a:endParaRPr lang="en-US" altLang="zh-TW" b="1" dirty="0">
              <a:solidFill>
                <a:prstClr val="white"/>
              </a:solidFill>
              <a:ea typeface="ＭＳ Ｐゴシック" pitchFamily="34" charset="-128"/>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27"/>
                                        </p:tgtEl>
                                        <p:attrNameLst>
                                          <p:attrName>style.visibility</p:attrName>
                                        </p:attrNameLst>
                                      </p:cBhvr>
                                      <p:to>
                                        <p:strVal val="visible"/>
                                      </p:to>
                                    </p:set>
                                    <p:animEffect transition="in" filter="wipe(up)">
                                      <p:cBhvr>
                                        <p:cTn id="7" dur="500"/>
                                        <p:tgtEl>
                                          <p:spTgt spid="215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525"/>
                                        </p:tgtEl>
                                        <p:attrNameLst>
                                          <p:attrName>style.visibility</p:attrName>
                                        </p:attrNameLst>
                                      </p:cBhvr>
                                      <p:to>
                                        <p:strVal val="visible"/>
                                      </p:to>
                                    </p:set>
                                    <p:animEffect transition="in" filter="wipe(up)">
                                      <p:cBhvr>
                                        <p:cTn id="12" dur="500"/>
                                        <p:tgtEl>
                                          <p:spTgt spid="215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522"/>
                                        </p:tgtEl>
                                        <p:attrNameLst>
                                          <p:attrName>style.visibility</p:attrName>
                                        </p:attrNameLst>
                                      </p:cBhvr>
                                      <p:to>
                                        <p:strVal val="visible"/>
                                      </p:to>
                                    </p:set>
                                    <p:animEffect transition="in" filter="wipe(up)">
                                      <p:cBhvr>
                                        <p:cTn id="17" dur="500"/>
                                        <p:tgtEl>
                                          <p:spTgt spid="215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7" grpId="0" animBg="1"/>
      <p:bldP spid="21522" grpId="0" animBg="1"/>
      <p:bldP spid="21525"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428603"/>
            <a:ext cx="9144000" cy="903309"/>
          </a:xfrm>
        </p:spPr>
        <p:txBody>
          <a:bodyPr>
            <a:normAutofit fontScale="90000"/>
          </a:bodyPr>
          <a:lstStyle/>
          <a:p>
            <a:pPr algn="ctr"/>
            <a:r>
              <a:rPr lang="th-TH" sz="4900" b="1" u="sng" dirty="0" smtClean="0">
                <a:solidFill>
                  <a:srgbClr val="0000FF"/>
                </a:solidFill>
              </a:rPr>
              <a:t> ข้อควรปฏิบัติ เพื่อให้โครงการโดนใจกรรมการ</a:t>
            </a:r>
            <a:r>
              <a:rPr lang="en-US" sz="4900" b="1" u="sng" dirty="0" smtClean="0">
                <a:solidFill>
                  <a:srgbClr val="0000FF"/>
                </a:solidFill>
              </a:rPr>
              <a:t> </a:t>
            </a:r>
            <a:r>
              <a:rPr lang="en-US" sz="4000" u="sng" dirty="0" smtClean="0">
                <a:solidFill>
                  <a:srgbClr val="0000FF"/>
                </a:solidFill>
              </a:rPr>
              <a:t/>
            </a:r>
            <a:br>
              <a:rPr lang="en-US" sz="4000" u="sng" dirty="0" smtClean="0">
                <a:solidFill>
                  <a:srgbClr val="0000FF"/>
                </a:solidFill>
              </a:rPr>
            </a:br>
            <a:endParaRPr lang="en-US" sz="4000" u="sng" dirty="0" smtClean="0">
              <a:solidFill>
                <a:srgbClr val="0000FF"/>
              </a:solidFill>
            </a:endParaRPr>
          </a:p>
        </p:txBody>
      </p:sp>
      <p:sp>
        <p:nvSpPr>
          <p:cNvPr id="3" name="Content Placeholder 2"/>
          <p:cNvSpPr>
            <a:spLocks noGrp="1"/>
          </p:cNvSpPr>
          <p:nvPr>
            <p:ph idx="1"/>
          </p:nvPr>
        </p:nvSpPr>
        <p:spPr>
          <a:xfrm>
            <a:off x="179388" y="1412875"/>
            <a:ext cx="8856662" cy="5329238"/>
          </a:xfrm>
        </p:spPr>
        <p:txBody>
          <a:bodyPr>
            <a:normAutofit fontScale="92500" lnSpcReduction="10000"/>
          </a:bodyPr>
          <a:lstStyle/>
          <a:p>
            <a:pPr>
              <a:defRPr/>
            </a:pPr>
            <a:r>
              <a:rPr lang="th-TH" sz="3600" b="1" dirty="0" smtClean="0"/>
              <a:t>ก่อนลงมือเขียนโครงการ  ควรศึกษากรอบวิจัยประจำปีนั้นๆให้เข้าใจ แม้เป็นงานที่วิจัยเพื่อพัฒนาต่อยอดจากปีที่แล้วก็ควรศึกษารายละเอียด</a:t>
            </a:r>
          </a:p>
          <a:p>
            <a:pPr>
              <a:defRPr/>
            </a:pPr>
            <a:r>
              <a:rPr lang="th-TH" sz="3600" b="1" dirty="0" smtClean="0"/>
              <a:t>เลือกสาขาที่ตรงงานวิจัยที่สุด  และมีกรอบวิจัยที่เข้าข่ายงานวิจัย</a:t>
            </a:r>
          </a:p>
          <a:p>
            <a:pPr>
              <a:buNone/>
              <a:defRPr/>
            </a:pPr>
            <a:r>
              <a:rPr lang="th-TH" sz="3600" b="1" dirty="0" smtClean="0"/>
              <a:t>    ที่จะทำมากที่สุด</a:t>
            </a:r>
          </a:p>
          <a:p>
            <a:pPr>
              <a:defRPr/>
            </a:pPr>
            <a:r>
              <a:rPr lang="th-TH" sz="3600" b="1" dirty="0" smtClean="0"/>
              <a:t>ถ้าเป็นโครงการใหม่  ส่วน “ความเป็นมาหรือความสำคัญ” มีความสำคัญที่สุด  เพราะเป็นส่วนแรกที่จะชักนำกรรมการเข้าสู่เนื้อหา</a:t>
            </a:r>
          </a:p>
          <a:p>
            <a:pPr>
              <a:defRPr/>
            </a:pPr>
            <a:r>
              <a:rPr lang="th-TH" sz="3600" b="1" u="sng" dirty="0" smtClean="0"/>
              <a:t>ถ้าเป็นโครงการต่อเนื่อง  ควรบอกถึงผลผลิตผลลัพธ์ที่ได้ในปีก่อน  และเหตุผลที่ต้องวิจัยต่อเนื่อง เพื่อต้องการจะได้อะไร</a:t>
            </a:r>
            <a:endParaRPr lang="en-US" sz="3600" dirty="0" smtClean="0"/>
          </a:p>
          <a:p>
            <a:pPr>
              <a:defRPr/>
            </a:pPr>
            <a:endParaRPr lang="th-TH" sz="3600" dirty="0" smtClean="0"/>
          </a:p>
          <a:p>
            <a:pPr>
              <a:defRPr/>
            </a:pP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 y="1268413"/>
            <a:ext cx="9036050" cy="5445125"/>
          </a:xfrm>
        </p:spPr>
        <p:txBody>
          <a:bodyPr>
            <a:normAutofit/>
          </a:bodyPr>
          <a:lstStyle/>
          <a:p>
            <a:pPr>
              <a:defRPr/>
            </a:pPr>
            <a:r>
              <a:rPr lang="th-TH" b="1" dirty="0" smtClean="0"/>
              <a:t>อย่าทำวิจัยแบบย่ำอยู่กับที่  สาระที่เสนอขอเหมือนของปีที่ผ่านมา หรือ</a:t>
            </a:r>
          </a:p>
          <a:p>
            <a:pPr marL="0" indent="0">
              <a:buFontTx/>
              <a:buNone/>
              <a:defRPr/>
            </a:pPr>
            <a:r>
              <a:rPr lang="th-TH" b="1" dirty="0" smtClean="0"/>
              <a:t>เกือบเหมือน (อย่าคิดว่ากรรมการคงจำไม่ได้)</a:t>
            </a:r>
            <a:endParaRPr lang="en-US" b="1" dirty="0" smtClean="0"/>
          </a:p>
          <a:p>
            <a:pPr>
              <a:defRPr/>
            </a:pPr>
            <a:r>
              <a:rPr lang="th-TH" b="1" dirty="0" smtClean="0">
                <a:solidFill>
                  <a:srgbClr val="FF0000"/>
                </a:solidFill>
              </a:rPr>
              <a:t>ส่วนวัตถุประสงค์</a:t>
            </a:r>
            <a:r>
              <a:rPr lang="th-TH" b="1" dirty="0" smtClean="0"/>
              <a:t>  ควรเป็นวัตถุประสงค์เฉพาะ</a:t>
            </a:r>
            <a:r>
              <a:rPr lang="th-TH" dirty="0" smtClean="0"/>
              <a:t> </a:t>
            </a:r>
            <a:r>
              <a:rPr lang="th-TH" b="1" u="sng" dirty="0" smtClean="0">
                <a:solidFill>
                  <a:srgbClr val="FF0000"/>
                </a:solidFill>
              </a:rPr>
              <a:t>ไม่ใช่ครอบจักรวาล</a:t>
            </a:r>
            <a:endParaRPr lang="en-US" b="1" u="sng" dirty="0" smtClean="0">
              <a:solidFill>
                <a:srgbClr val="FF0000"/>
              </a:solidFill>
            </a:endParaRPr>
          </a:p>
          <a:p>
            <a:pPr>
              <a:defRPr/>
            </a:pPr>
            <a:r>
              <a:rPr lang="th-TH" b="1" dirty="0" smtClean="0"/>
              <a:t>การตรวจค้นเอกสาร  ควรมีทั้งข้อมูลเชิงกว้างและเชิงลึก  โดยเฉพาะประเด็นหลักที่กำลังจะวิจัย</a:t>
            </a:r>
          </a:p>
          <a:p>
            <a:pPr>
              <a:defRPr/>
            </a:pPr>
            <a:r>
              <a:rPr lang="th-TH" b="1" dirty="0" smtClean="0">
                <a:solidFill>
                  <a:srgbClr val="FF0000"/>
                </a:solidFill>
              </a:rPr>
              <a:t>ระเบียบวิธีวิจัย </a:t>
            </a:r>
            <a:r>
              <a:rPr lang="th-TH" b="1" dirty="0" smtClean="0"/>
              <a:t>ต้องถูกหลักวิทยาศาสตร์</a:t>
            </a:r>
            <a:r>
              <a:rPr lang="en-US" b="1" dirty="0" smtClean="0"/>
              <a:t> </a:t>
            </a:r>
            <a:r>
              <a:rPr lang="th-TH" b="1" dirty="0" smtClean="0"/>
              <a:t>จึงจะน่าเชื่อถือ</a:t>
            </a:r>
          </a:p>
          <a:p>
            <a:pPr>
              <a:defRPr/>
            </a:pPr>
            <a:r>
              <a:rPr lang="th-TH" sz="3600" b="1" dirty="0" smtClean="0">
                <a:solidFill>
                  <a:srgbClr val="FF0000"/>
                </a:solidFill>
              </a:rPr>
              <a:t>ผลผลิตผลลัพธ์ </a:t>
            </a:r>
            <a:r>
              <a:rPr lang="th-TH" b="1" dirty="0" smtClean="0"/>
              <a:t>ต้องชัดเจนทั้งเชิงคุณภาพ  และเชิงปริมาณ  </a:t>
            </a:r>
          </a:p>
          <a:p>
            <a:pPr>
              <a:defRPr/>
            </a:pPr>
            <a:r>
              <a:rPr lang="th-TH" b="1" dirty="0" smtClean="0">
                <a:solidFill>
                  <a:srgbClr val="FF0000"/>
                </a:solidFill>
              </a:rPr>
              <a:t>งบประมาณ</a:t>
            </a:r>
            <a:r>
              <a:rPr lang="th-TH" b="1" dirty="0" smtClean="0"/>
              <a:t>สมเหตุผลและสอดคล้องกับแผนงาน มีรายละเอียดไม่ใช่เป็นตัวเลขเดี่ยวๆ</a:t>
            </a:r>
          </a:p>
          <a:p>
            <a:pPr>
              <a:defRPr/>
            </a:pPr>
            <a:endParaRPr lang="en-US" b="1" u="sng"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4213" y="3933825"/>
            <a:ext cx="7772400" cy="1143000"/>
          </a:xfrm>
        </p:spPr>
        <p:txBody>
          <a:bodyPr>
            <a:normAutofit fontScale="90000"/>
          </a:bodyPr>
          <a:lstStyle/>
          <a:p>
            <a:pPr eaLnBrk="1" hangingPunct="1">
              <a:defRPr/>
            </a:pPr>
            <a:r>
              <a:rPr lang="en-US" b="1" i="1" dirty="0" smtClean="0"/>
              <a:t>A strong research idea should pass the </a:t>
            </a:r>
            <a:r>
              <a:rPr lang="en-US" b="1" i="1" dirty="0" smtClean="0">
                <a:solidFill>
                  <a:srgbClr val="FF0000"/>
                </a:solidFill>
              </a:rPr>
              <a:t>“so what” </a:t>
            </a:r>
            <a:r>
              <a:rPr lang="en-US" b="1" i="1" dirty="0" smtClean="0"/>
              <a:t>test.</a:t>
            </a:r>
            <a:r>
              <a:rPr lang="en-US" b="1" dirty="0" smtClean="0"/>
              <a:t> </a:t>
            </a:r>
            <a:br>
              <a:rPr lang="en-US" b="1" dirty="0" smtClean="0"/>
            </a:br>
            <a:r>
              <a:rPr lang="en-US" b="1" dirty="0" smtClean="0"/>
              <a:t>Think about the potential impact of the research you are proposing. </a:t>
            </a:r>
            <a:br>
              <a:rPr lang="en-US" b="1" dirty="0" smtClean="0"/>
            </a:br>
            <a:r>
              <a:rPr lang="en-US" b="1" dirty="0" smtClean="0"/>
              <a:t>What is the benefit of answering your research question? Who will it help (and how)?</a:t>
            </a:r>
            <a:endParaRPr lang="ms-MY"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67544" y="1700808"/>
            <a:ext cx="8458200" cy="3528392"/>
          </a:xfrm>
        </p:spPr>
        <p:txBody>
          <a:bodyPr>
            <a:normAutofit lnSpcReduction="10000"/>
          </a:bodyPr>
          <a:lstStyle/>
          <a:p>
            <a:pPr marL="0" indent="0" eaLnBrk="1" hangingPunct="1">
              <a:spcBef>
                <a:spcPct val="0"/>
              </a:spcBef>
            </a:pPr>
            <a:r>
              <a:rPr lang="en-US" sz="3900" b="1" dirty="0" smtClean="0">
                <a:solidFill>
                  <a:schemeClr val="bg1"/>
                </a:solidFill>
                <a:latin typeface="Times New Roman" pitchFamily="18" charset="0"/>
                <a:cs typeface="Times New Roman" pitchFamily="18" charset="0"/>
              </a:rPr>
              <a:t>Writing a research proposal is both</a:t>
            </a:r>
          </a:p>
          <a:p>
            <a:pPr marL="0" indent="0" eaLnBrk="1" hangingPunct="1">
              <a:spcBef>
                <a:spcPct val="0"/>
              </a:spcBef>
              <a:buFontTx/>
              <a:buNone/>
            </a:pPr>
            <a:r>
              <a:rPr lang="en-US" sz="3900" b="1" dirty="0" smtClean="0">
                <a:solidFill>
                  <a:schemeClr val="bg1"/>
                </a:solidFill>
                <a:latin typeface="Times New Roman" pitchFamily="18" charset="0"/>
                <a:cs typeface="Times New Roman" pitchFamily="18" charset="0"/>
              </a:rPr>
              <a:t>  science and art </a:t>
            </a:r>
          </a:p>
          <a:p>
            <a:pPr marL="0" indent="0" eaLnBrk="1" hangingPunct="1">
              <a:spcBef>
                <a:spcPct val="0"/>
              </a:spcBef>
              <a:buFontTx/>
              <a:buNone/>
            </a:pPr>
            <a:endParaRPr lang="en-US" sz="3600" dirty="0" smtClean="0">
              <a:solidFill>
                <a:schemeClr val="bg1"/>
              </a:solidFill>
              <a:latin typeface="Times New Roman" pitchFamily="18" charset="0"/>
              <a:cs typeface="Times New Roman" pitchFamily="18" charset="0"/>
            </a:endParaRPr>
          </a:p>
          <a:p>
            <a:pPr marL="0" indent="0" eaLnBrk="1" hangingPunct="1">
              <a:spcBef>
                <a:spcPct val="0"/>
              </a:spcBef>
            </a:pPr>
            <a:r>
              <a:rPr lang="en-US" sz="3900" b="1" dirty="0" smtClean="0">
                <a:solidFill>
                  <a:schemeClr val="bg1"/>
                </a:solidFill>
                <a:latin typeface="Times New Roman" pitchFamily="18" charset="0"/>
                <a:cs typeface="Times New Roman" pitchFamily="18" charset="0"/>
              </a:rPr>
              <a:t>A good research proposal is based on</a:t>
            </a:r>
          </a:p>
          <a:p>
            <a:pPr marL="0" indent="0" eaLnBrk="1" hangingPunct="1">
              <a:spcBef>
                <a:spcPct val="0"/>
              </a:spcBef>
              <a:buNone/>
            </a:pPr>
            <a:r>
              <a:rPr lang="en-US" sz="3900" b="1" dirty="0" smtClean="0">
                <a:solidFill>
                  <a:schemeClr val="bg1"/>
                </a:solidFill>
                <a:latin typeface="Times New Roman" pitchFamily="18" charset="0"/>
                <a:cs typeface="Times New Roman" pitchFamily="18" charset="0"/>
              </a:rPr>
              <a:t> </a:t>
            </a:r>
            <a:r>
              <a:rPr lang="en-US" sz="3900" b="1" dirty="0" smtClean="0">
                <a:solidFill>
                  <a:srgbClr val="FF0000"/>
                </a:solidFill>
                <a:latin typeface="Times New Roman" pitchFamily="18" charset="0"/>
                <a:cs typeface="Times New Roman" pitchFamily="18" charset="0"/>
              </a:rPr>
              <a:t>scientific facts </a:t>
            </a:r>
            <a:r>
              <a:rPr lang="en-US" sz="3900" b="1" dirty="0" smtClean="0">
                <a:solidFill>
                  <a:schemeClr val="bg1"/>
                </a:solidFill>
                <a:latin typeface="Times New Roman" pitchFamily="18" charset="0"/>
                <a:cs typeface="Times New Roman" pitchFamily="18" charset="0"/>
              </a:rPr>
              <a:t>and on </a:t>
            </a:r>
            <a:r>
              <a:rPr lang="en-US" sz="3900" b="1" dirty="0" smtClean="0">
                <a:solidFill>
                  <a:srgbClr val="FFFF00"/>
                </a:solidFill>
                <a:latin typeface="Times New Roman" pitchFamily="18" charset="0"/>
                <a:cs typeface="Times New Roman" pitchFamily="18" charset="0"/>
              </a:rPr>
              <a:t>the art of clear   communication</a:t>
            </a:r>
            <a:r>
              <a:rPr lang="en-US" sz="3500" b="1" dirty="0" smtClean="0">
                <a:solidFill>
                  <a:srgbClr val="FFFF0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2672" b="5044"/>
          <a:stretch>
            <a:fillRect/>
          </a:stretch>
        </p:blipFill>
        <p:spPr bwMode="auto">
          <a:xfrm>
            <a:off x="0" y="260648"/>
            <a:ext cx="9144000" cy="675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691680" y="304800"/>
            <a:ext cx="5256584" cy="6858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th-TH" sz="3600" b="1" dirty="0">
                <a:solidFill>
                  <a:prstClr val="white"/>
                </a:solidFill>
                <a:effectLst>
                  <a:outerShdw blurRad="38100" dist="38100" dir="2700000" algn="tl">
                    <a:srgbClr val="000000">
                      <a:alpha val="43137"/>
                    </a:srgbClr>
                  </a:outerShdw>
                </a:effectLst>
              </a:rPr>
              <a:t>แนวทางการเขียนข้อเสนอโครงการ</a:t>
            </a:r>
            <a:endParaRPr lang="en-US" sz="3600" b="1" dirty="0">
              <a:solidFill>
                <a:prstClr val="white"/>
              </a:solidFill>
              <a:effectLst>
                <a:outerShdw blurRad="38100" dist="38100" dir="2700000" algn="tl">
                  <a:srgbClr val="000000">
                    <a:alpha val="43137"/>
                  </a:srgbClr>
                </a:outerShdw>
              </a:effectLst>
            </a:endParaRPr>
          </a:p>
        </p:txBody>
      </p:sp>
      <p:sp>
        <p:nvSpPr>
          <p:cNvPr id="17" name="Rounded Rectangle 16"/>
          <p:cNvSpPr/>
          <p:nvPr/>
        </p:nvSpPr>
        <p:spPr>
          <a:xfrm>
            <a:off x="3062350" y="1371600"/>
            <a:ext cx="2590800" cy="5334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b="1" dirty="0">
                <a:solidFill>
                  <a:srgbClr val="EEECE1"/>
                </a:solidFill>
                <a:effectLst>
                  <a:outerShdw blurRad="38100" dist="38100" dir="2700000" algn="tl">
                    <a:srgbClr val="000000">
                      <a:alpha val="43137"/>
                    </a:srgbClr>
                  </a:outerShdw>
                </a:effectLst>
              </a:rPr>
              <a:t>Project title</a:t>
            </a:r>
          </a:p>
        </p:txBody>
      </p:sp>
      <p:sp>
        <p:nvSpPr>
          <p:cNvPr id="21" name="Rounded Rectangle 20"/>
          <p:cNvSpPr/>
          <p:nvPr/>
        </p:nvSpPr>
        <p:spPr>
          <a:xfrm>
            <a:off x="3062350" y="3429000"/>
            <a:ext cx="2590800" cy="53340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b="1" dirty="0">
                <a:solidFill>
                  <a:srgbClr val="EEECE1"/>
                </a:solidFill>
                <a:effectLst>
                  <a:outerShdw blurRad="38100" dist="38100" dir="2700000" algn="tl">
                    <a:srgbClr val="000000">
                      <a:alpha val="43137"/>
                    </a:srgbClr>
                  </a:outerShdw>
                </a:effectLst>
              </a:rPr>
              <a:t>Activity</a:t>
            </a:r>
          </a:p>
        </p:txBody>
      </p:sp>
      <p:sp>
        <p:nvSpPr>
          <p:cNvPr id="23" name="Rounded Rectangle 22"/>
          <p:cNvSpPr/>
          <p:nvPr/>
        </p:nvSpPr>
        <p:spPr>
          <a:xfrm>
            <a:off x="3062350" y="4495800"/>
            <a:ext cx="2590800" cy="53340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b="1" dirty="0">
                <a:solidFill>
                  <a:srgbClr val="EEECE1"/>
                </a:solidFill>
                <a:effectLst>
                  <a:outerShdw blurRad="38100" dist="38100" dir="2700000" algn="tl">
                    <a:srgbClr val="000000">
                      <a:alpha val="43137"/>
                    </a:srgbClr>
                  </a:outerShdw>
                </a:effectLst>
              </a:rPr>
              <a:t>Budget</a:t>
            </a:r>
          </a:p>
        </p:txBody>
      </p:sp>
      <p:sp>
        <p:nvSpPr>
          <p:cNvPr id="38928" name="TextBox 40"/>
          <p:cNvSpPr txBox="1">
            <a:spLocks noChangeArrowheads="1"/>
          </p:cNvSpPr>
          <p:nvPr/>
        </p:nvSpPr>
        <p:spPr bwMode="auto">
          <a:xfrm>
            <a:off x="152400" y="2514600"/>
            <a:ext cx="22098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th-TH" altLang="en-US" sz="2200" b="1" dirty="0">
                <a:solidFill>
                  <a:prstClr val="black"/>
                </a:solidFill>
                <a:latin typeface="Arial" pitchFamily="34" charset="0"/>
                <a:cs typeface="Angsana New"/>
              </a:rPr>
              <a:t>เขียน</a:t>
            </a:r>
            <a:r>
              <a:rPr lang="th-TH" altLang="en-US" sz="2200" b="1" u="sng" dirty="0">
                <a:solidFill>
                  <a:prstClr val="black"/>
                </a:solidFill>
                <a:latin typeface="Arial" pitchFamily="34" charset="0"/>
                <a:cs typeface="Angsana New"/>
              </a:rPr>
              <a:t>ที่มาความสำคัญ</a:t>
            </a:r>
            <a:endParaRPr lang="en-US" altLang="en-US" sz="2200" b="1" u="sng" dirty="0">
              <a:solidFill>
                <a:prstClr val="black"/>
              </a:solidFill>
              <a:latin typeface="Arial" pitchFamily="34" charset="0"/>
            </a:endParaRPr>
          </a:p>
          <a:p>
            <a:pPr algn="ctr" eaLnBrk="1" fontAlgn="base" hangingPunct="1">
              <a:spcBef>
                <a:spcPct val="0"/>
              </a:spcBef>
              <a:spcAft>
                <a:spcPct val="0"/>
              </a:spcAft>
              <a:buFontTx/>
              <a:buNone/>
            </a:pPr>
            <a:r>
              <a:rPr lang="th-TH" altLang="en-US" sz="2200" b="1" dirty="0">
                <a:solidFill>
                  <a:prstClr val="black"/>
                </a:solidFill>
                <a:latin typeface="Arial" pitchFamily="34" charset="0"/>
                <a:cs typeface="Angsana New"/>
              </a:rPr>
              <a:t>แสดงถึงเหตุผลถึงความจำเป็นว่าทำไมต้องทำให้ชัดเจนใน</a:t>
            </a:r>
          </a:p>
          <a:p>
            <a:pPr algn="ctr" eaLnBrk="1" fontAlgn="base" hangingPunct="1">
              <a:spcBef>
                <a:spcPct val="0"/>
              </a:spcBef>
              <a:spcAft>
                <a:spcPct val="0"/>
              </a:spcAft>
              <a:buFontTx/>
              <a:buNone/>
            </a:pPr>
            <a:r>
              <a:rPr lang="th-TH" altLang="en-US" sz="2200" b="1" u="sng" dirty="0">
                <a:solidFill>
                  <a:srgbClr val="C00000"/>
                </a:solidFill>
                <a:latin typeface="Arial" pitchFamily="34" charset="0"/>
                <a:cs typeface="Angsana New"/>
              </a:rPr>
              <a:t>หลักการและเหตุผล</a:t>
            </a:r>
            <a:endParaRPr lang="en-US" altLang="en-US" sz="2200" b="1" u="sng" dirty="0">
              <a:solidFill>
                <a:srgbClr val="C00000"/>
              </a:solidFill>
              <a:latin typeface="Arial" pitchFamily="34" charset="0"/>
            </a:endParaRPr>
          </a:p>
        </p:txBody>
      </p:sp>
      <p:sp>
        <p:nvSpPr>
          <p:cNvPr id="38929" name="TextBox 42"/>
          <p:cNvSpPr txBox="1">
            <a:spLocks noChangeArrowheads="1"/>
          </p:cNvSpPr>
          <p:nvPr/>
        </p:nvSpPr>
        <p:spPr bwMode="auto">
          <a:xfrm>
            <a:off x="1447800" y="6172200"/>
            <a:ext cx="66294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th-TH" altLang="en-US" sz="2800" b="1" dirty="0">
                <a:solidFill>
                  <a:srgbClr val="0070C0"/>
                </a:solidFill>
                <a:effectLst>
                  <a:outerShdw blurRad="38100" dist="38100" dir="2700000" algn="tl">
                    <a:srgbClr val="000000">
                      <a:alpha val="43137"/>
                    </a:srgbClr>
                  </a:outerShdw>
                </a:effectLst>
                <a:latin typeface="Arial" pitchFamily="34" charset="0"/>
                <a:cs typeface="Angsana New"/>
              </a:rPr>
              <a:t>ท่านทราบหรือยัง </a:t>
            </a:r>
            <a:r>
              <a:rPr lang="en-US" altLang="en-US" sz="2800" b="1" dirty="0">
                <a:solidFill>
                  <a:srgbClr val="0070C0"/>
                </a:solidFill>
                <a:effectLst>
                  <a:outerShdw blurRad="38100" dist="38100" dir="2700000" algn="tl">
                    <a:srgbClr val="000000">
                      <a:alpha val="43137"/>
                    </a:srgbClr>
                  </a:outerShdw>
                </a:effectLst>
                <a:latin typeface="Arial" pitchFamily="34" charset="0"/>
              </a:rPr>
              <a:t>?? </a:t>
            </a:r>
            <a:r>
              <a:rPr lang="th-TH" altLang="en-US" sz="2800" b="1" dirty="0">
                <a:solidFill>
                  <a:srgbClr val="0070C0"/>
                </a:solidFill>
                <a:effectLst>
                  <a:outerShdw blurRad="38100" dist="38100" dir="2700000" algn="tl">
                    <a:srgbClr val="000000">
                      <a:alpha val="43137"/>
                    </a:srgbClr>
                  </a:outerShdw>
                </a:effectLst>
                <a:latin typeface="Arial" pitchFamily="34" charset="0"/>
                <a:cs typeface="Angsana New"/>
              </a:rPr>
              <a:t> งานวิจัยที่ทำนั้น สุดท้ายแล้วได้อะไรออกมา</a:t>
            </a:r>
            <a:endParaRPr lang="en-US" altLang="en-US" sz="2800" b="1" dirty="0">
              <a:solidFill>
                <a:srgbClr val="0070C0"/>
              </a:solidFill>
              <a:effectLst>
                <a:outerShdw blurRad="38100" dist="38100" dir="2700000" algn="tl">
                  <a:srgbClr val="000000">
                    <a:alpha val="43137"/>
                  </a:srgbClr>
                </a:outerShdw>
              </a:effectLst>
              <a:latin typeface="Arial" pitchFamily="34" charset="0"/>
            </a:endParaRPr>
          </a:p>
        </p:txBody>
      </p:sp>
      <p:sp>
        <p:nvSpPr>
          <p:cNvPr id="38931" name="TextBox 49"/>
          <p:cNvSpPr txBox="1">
            <a:spLocks noChangeArrowheads="1"/>
          </p:cNvSpPr>
          <p:nvPr/>
        </p:nvSpPr>
        <p:spPr bwMode="auto">
          <a:xfrm>
            <a:off x="5943600" y="1408113"/>
            <a:ext cx="25908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th-TH" altLang="en-US" sz="2200" b="1" dirty="0">
                <a:solidFill>
                  <a:prstClr val="black"/>
                </a:solidFill>
                <a:latin typeface="Arial" pitchFamily="34" charset="0"/>
                <a:cs typeface="Angsana New" pitchFamily="18" charset="-34"/>
              </a:rPr>
              <a:t>ตั้งชื่อโครงการ (ใคร) </a:t>
            </a:r>
          </a:p>
          <a:p>
            <a:pPr algn="ctr" eaLnBrk="1" fontAlgn="base" hangingPunct="1">
              <a:spcBef>
                <a:spcPct val="0"/>
              </a:spcBef>
              <a:spcAft>
                <a:spcPct val="0"/>
              </a:spcAft>
              <a:buFontTx/>
              <a:buNone/>
            </a:pPr>
            <a:r>
              <a:rPr lang="th-TH" altLang="en-US" sz="2200" b="1" dirty="0">
                <a:solidFill>
                  <a:prstClr val="black"/>
                </a:solidFill>
                <a:latin typeface="Arial" pitchFamily="34" charset="0"/>
                <a:cs typeface="Angsana New" pitchFamily="18" charset="-34"/>
              </a:rPr>
              <a:t>ทำอะไร ได้อะไร</a:t>
            </a:r>
            <a:endParaRPr lang="en-US" altLang="en-US" sz="2200" b="1" dirty="0">
              <a:solidFill>
                <a:prstClr val="black"/>
              </a:solidFill>
              <a:latin typeface="Arial" pitchFamily="34" charset="0"/>
              <a:cs typeface="Angsana New" pitchFamily="18" charset="-34"/>
            </a:endParaRPr>
          </a:p>
        </p:txBody>
      </p:sp>
      <p:sp>
        <p:nvSpPr>
          <p:cNvPr id="38933" name="TextBox 65"/>
          <p:cNvSpPr txBox="1">
            <a:spLocks noChangeArrowheads="1"/>
          </p:cNvSpPr>
          <p:nvPr/>
        </p:nvSpPr>
        <p:spPr bwMode="auto">
          <a:xfrm>
            <a:off x="6157913" y="3276600"/>
            <a:ext cx="2525051"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th-TH" altLang="en-US" sz="2200" b="1" dirty="0">
                <a:solidFill>
                  <a:prstClr val="black"/>
                </a:solidFill>
                <a:latin typeface="Arial" pitchFamily="34" charset="0"/>
                <a:cs typeface="Angsana New" pitchFamily="18" charset="-34"/>
              </a:rPr>
              <a:t>เขียนอธิบายวิธีการปฏิบัติแต่ละ</a:t>
            </a:r>
          </a:p>
          <a:p>
            <a:pPr algn="ctr" eaLnBrk="1" fontAlgn="base" hangingPunct="1">
              <a:spcBef>
                <a:spcPct val="0"/>
              </a:spcBef>
              <a:spcAft>
                <a:spcPct val="0"/>
              </a:spcAft>
              <a:buFontTx/>
              <a:buNone/>
            </a:pPr>
            <a:r>
              <a:rPr lang="th-TH" altLang="en-US" sz="2200" b="1" dirty="0">
                <a:solidFill>
                  <a:prstClr val="black"/>
                </a:solidFill>
                <a:latin typeface="Arial" pitchFamily="34" charset="0"/>
                <a:cs typeface="Angsana New" pitchFamily="18" charset="-34"/>
              </a:rPr>
              <a:t>ขั้นตอน เพื่อให้บรรลุเป้าหมาย</a:t>
            </a:r>
            <a:endParaRPr lang="en-US" altLang="en-US" sz="2200" b="1" dirty="0">
              <a:solidFill>
                <a:prstClr val="black"/>
              </a:solidFill>
              <a:latin typeface="Arial" pitchFamily="34" charset="0"/>
              <a:cs typeface="Angsana New" pitchFamily="18" charset="-34"/>
            </a:endParaRPr>
          </a:p>
        </p:txBody>
      </p:sp>
      <p:sp>
        <p:nvSpPr>
          <p:cNvPr id="38934" name="TextBox 66"/>
          <p:cNvSpPr txBox="1">
            <a:spLocks noChangeArrowheads="1"/>
          </p:cNvSpPr>
          <p:nvPr/>
        </p:nvSpPr>
        <p:spPr bwMode="auto">
          <a:xfrm>
            <a:off x="5964238" y="4419600"/>
            <a:ext cx="295145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th-TH" altLang="en-US" sz="2200" b="1" dirty="0">
                <a:solidFill>
                  <a:prstClr val="black"/>
                </a:solidFill>
                <a:latin typeface="Arial" pitchFamily="34" charset="0"/>
                <a:cs typeface="Angsana New" pitchFamily="18" charset="-34"/>
              </a:rPr>
              <a:t>ประเมินงบประมาณที่ต้องใช้ในแต่ละ</a:t>
            </a:r>
          </a:p>
          <a:p>
            <a:pPr algn="ctr" eaLnBrk="1" fontAlgn="base" hangingPunct="1">
              <a:spcBef>
                <a:spcPct val="0"/>
              </a:spcBef>
              <a:spcAft>
                <a:spcPct val="0"/>
              </a:spcAft>
              <a:buFontTx/>
              <a:buNone/>
            </a:pPr>
            <a:r>
              <a:rPr lang="th-TH" altLang="en-US" sz="2200" b="1" dirty="0">
                <a:solidFill>
                  <a:prstClr val="black"/>
                </a:solidFill>
                <a:latin typeface="Arial" pitchFamily="34" charset="0"/>
                <a:cs typeface="Angsana New" pitchFamily="18" charset="-34"/>
              </a:rPr>
              <a:t>ขั้นตอน ตามความเหมาะสม</a:t>
            </a:r>
            <a:endParaRPr lang="en-US" altLang="en-US" sz="2200" b="1" dirty="0">
              <a:solidFill>
                <a:prstClr val="black"/>
              </a:solidFill>
              <a:latin typeface="Arial" pitchFamily="34" charset="0"/>
              <a:cs typeface="Angsana New" pitchFamily="18" charset="-34"/>
            </a:endParaRPr>
          </a:p>
        </p:txBody>
      </p:sp>
      <p:pic>
        <p:nvPicPr>
          <p:cNvPr id="38935" name="Picture 4" descr="http://t3.gstatic.com/images?q=tbn:ANd9GcTWHz8iB9xC16Bae5FVWOFMZD5QIcVLQLITC35sqRigCBbclrhlu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6022975"/>
            <a:ext cx="609600" cy="60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Rounded Rectangle 23"/>
          <p:cNvSpPr/>
          <p:nvPr/>
        </p:nvSpPr>
        <p:spPr>
          <a:xfrm>
            <a:off x="3062350" y="5410200"/>
            <a:ext cx="2590800" cy="53340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400" b="1" dirty="0">
                <a:solidFill>
                  <a:srgbClr val="EEECE1"/>
                </a:solidFill>
                <a:effectLst>
                  <a:outerShdw blurRad="38100" dist="38100" dir="2700000" algn="tl">
                    <a:srgbClr val="000000">
                      <a:alpha val="43137"/>
                    </a:srgbClr>
                  </a:outerShdw>
                </a:effectLst>
              </a:rPr>
              <a:t>***Output***</a:t>
            </a:r>
          </a:p>
        </p:txBody>
      </p:sp>
      <p:sp>
        <p:nvSpPr>
          <p:cNvPr id="20" name="Rounded Rectangle 19"/>
          <p:cNvSpPr/>
          <p:nvPr/>
        </p:nvSpPr>
        <p:spPr>
          <a:xfrm>
            <a:off x="3062350" y="2362200"/>
            <a:ext cx="2590800" cy="53340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b="1" dirty="0">
                <a:solidFill>
                  <a:srgbClr val="EEECE1"/>
                </a:solidFill>
                <a:effectLst>
                  <a:outerShdw blurRad="38100" dist="38100" dir="2700000" algn="tl">
                    <a:srgbClr val="000000">
                      <a:alpha val="43137"/>
                    </a:srgbClr>
                  </a:outerShdw>
                </a:effectLst>
              </a:rPr>
              <a:t>Objective</a:t>
            </a:r>
          </a:p>
        </p:txBody>
      </p:sp>
      <p:cxnSp>
        <p:nvCxnSpPr>
          <p:cNvPr id="3" name="Straight Arrow Connector 2"/>
          <p:cNvCxnSpPr>
            <a:endCxn id="21" idx="0"/>
          </p:cNvCxnSpPr>
          <p:nvPr/>
        </p:nvCxnSpPr>
        <p:spPr>
          <a:xfrm>
            <a:off x="4357750" y="2895600"/>
            <a:ext cx="0" cy="533400"/>
          </a:xfrm>
          <a:prstGeom prst="straightConnector1">
            <a:avLst/>
          </a:prstGeom>
          <a:ln w="38100">
            <a:solidFill>
              <a:schemeClr val="accent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2"/>
            <a:endCxn id="23" idx="0"/>
          </p:cNvCxnSpPr>
          <p:nvPr/>
        </p:nvCxnSpPr>
        <p:spPr>
          <a:xfrm>
            <a:off x="4357750" y="3962400"/>
            <a:ext cx="0" cy="533400"/>
          </a:xfrm>
          <a:prstGeom prst="straightConnector1">
            <a:avLst/>
          </a:prstGeom>
          <a:ln w="38100">
            <a:solidFill>
              <a:schemeClr val="accent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a:off x="5640450" y="1582738"/>
            <a:ext cx="12700" cy="1066800"/>
          </a:xfrm>
          <a:prstGeom prst="curvedConnector3">
            <a:avLst>
              <a:gd name="adj1" fmla="val 2610000"/>
            </a:avLst>
          </a:prstGeom>
          <a:ln w="38100">
            <a:solidFill>
              <a:schemeClr val="bg2">
                <a:lumMod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20" idx="1"/>
            <a:endCxn id="24" idx="1"/>
          </p:cNvCxnSpPr>
          <p:nvPr/>
        </p:nvCxnSpPr>
        <p:spPr>
          <a:xfrm rot="10800000" flipV="1">
            <a:off x="3062350" y="2628900"/>
            <a:ext cx="12700" cy="3048000"/>
          </a:xfrm>
          <a:prstGeom prst="curvedConnector3">
            <a:avLst>
              <a:gd name="adj1" fmla="val 4590000"/>
            </a:avLst>
          </a:prstGeom>
          <a:ln w="38100">
            <a:solidFill>
              <a:schemeClr val="bg2">
                <a:lumMod val="25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4219614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332656"/>
            <a:ext cx="7704856" cy="400110"/>
          </a:xfrm>
          <a:prstGeom prst="rect">
            <a:avLst/>
          </a:prstGeom>
          <a:noFill/>
          <a:ln w="44450" cmpd="thickThin">
            <a:solidFill>
              <a:schemeClr val="tx1"/>
            </a:solidFill>
          </a:ln>
        </p:spPr>
        <p:txBody>
          <a:bodyPr wrap="square" rtlCol="0">
            <a:spAutoFit/>
          </a:bodyPr>
          <a:lstStyle/>
          <a:p>
            <a:pPr algn="ctr"/>
            <a:r>
              <a:rPr lang="th-TH" sz="2000" b="1" dirty="0" smtClean="0">
                <a:effectLst>
                  <a:outerShdw blurRad="38100" dist="38100" dir="2700000" algn="tl">
                    <a:srgbClr val="000000">
                      <a:alpha val="43137"/>
                    </a:srgbClr>
                  </a:outerShdw>
                </a:effectLst>
                <a:latin typeface="TH SarabunPSK" pitchFamily="34" charset="-34"/>
                <a:cs typeface="TH SarabunPSK" pitchFamily="34" charset="-34"/>
              </a:rPr>
              <a:t>กรอบการวิจัยการแพทย์และสาธารณสุข ประจำปีงบประมาณ 2558</a:t>
            </a:r>
            <a:endParaRPr lang="th-TH" sz="2000" b="1" dirty="0">
              <a:effectLst>
                <a:outerShdw blurRad="38100" dist="38100" dir="2700000" algn="tl">
                  <a:srgbClr val="000000">
                    <a:alpha val="43137"/>
                  </a:srgbClr>
                </a:outerShdw>
              </a:effectLst>
              <a:latin typeface="TH SarabunPSK" pitchFamily="34" charset="-34"/>
              <a:cs typeface="TH SarabunPSK" pitchFamily="34" charset="-34"/>
            </a:endParaRPr>
          </a:p>
        </p:txBody>
      </p:sp>
      <p:sp>
        <p:nvSpPr>
          <p:cNvPr id="5" name="TextBox 4"/>
          <p:cNvSpPr txBox="1"/>
          <p:nvPr/>
        </p:nvSpPr>
        <p:spPr>
          <a:xfrm>
            <a:off x="251520" y="984210"/>
            <a:ext cx="8712968" cy="1169551"/>
          </a:xfrm>
          <a:prstGeom prst="rect">
            <a:avLst/>
          </a:prstGeom>
          <a:noFill/>
        </p:spPr>
        <p:txBody>
          <a:bodyPr wrap="square" rtlCol="0">
            <a:spAutoFit/>
          </a:bodyPr>
          <a:lstStyle/>
          <a:p>
            <a:pPr algn="thaiDist"/>
            <a:r>
              <a:rPr lang="th-TH" sz="2400" b="1" dirty="0" smtClean="0">
                <a:latin typeface="TH SarabunPSK" pitchFamily="34" charset="-34"/>
                <a:cs typeface="TH SarabunPSK" pitchFamily="34" charset="-34"/>
              </a:rPr>
              <a:t>	</a:t>
            </a:r>
            <a:r>
              <a:rPr lang="th-TH" sz="2000" b="1" dirty="0" smtClean="0">
                <a:latin typeface="TH SarabunPSK" pitchFamily="34" charset="-34"/>
                <a:cs typeface="TH SarabunPSK" pitchFamily="34" charset="-34"/>
              </a:rPr>
              <a:t>กรอบการศึกษาวิจัยภายใต้การวิจัยทางการแพทย์และสาธารณสุข ปีงบประมาณ 2558 มุ่งเน้นที่การศึกษาวิจัยที่เกี่ยวข้องกับโรคที่ไม่ติดต่อเรื้อรังโดยมีกลุ่มเป้าหมายสำคัญ 2 </a:t>
            </a:r>
            <a:r>
              <a:rPr lang="th-TH" sz="2400" b="1" dirty="0" smtClean="0">
                <a:latin typeface="TH SarabunPSK" pitchFamily="34" charset="-34"/>
                <a:cs typeface="TH SarabunPSK" pitchFamily="34" charset="-34"/>
              </a:rPr>
              <a:t>กลุ่ม ดังนี้</a:t>
            </a:r>
            <a:endParaRPr lang="th-TH" sz="2600" b="1" dirty="0">
              <a:latin typeface="TH SarabunPSK" pitchFamily="34" charset="-34"/>
              <a:cs typeface="TH SarabunPSK" pitchFamily="34" charset="-34"/>
            </a:endParaRPr>
          </a:p>
        </p:txBody>
      </p:sp>
      <p:sp>
        <p:nvSpPr>
          <p:cNvPr id="6" name="TextBox 5"/>
          <p:cNvSpPr txBox="1"/>
          <p:nvPr/>
        </p:nvSpPr>
        <p:spPr>
          <a:xfrm>
            <a:off x="251520" y="2164789"/>
            <a:ext cx="8712968" cy="4093428"/>
          </a:xfrm>
          <a:prstGeom prst="rect">
            <a:avLst/>
          </a:prstGeom>
          <a:noFill/>
        </p:spPr>
        <p:txBody>
          <a:bodyPr wrap="square" rtlCol="0">
            <a:spAutoFit/>
          </a:bodyPr>
          <a:lstStyle/>
          <a:p>
            <a:pPr marL="514350" indent="-514350" algn="thaiDist">
              <a:buAutoNum type="arabicPeriod"/>
            </a:pPr>
            <a:r>
              <a:rPr lang="th-TH" sz="2000" b="1" dirty="0" smtClean="0">
                <a:effectLst>
                  <a:outerShdw blurRad="38100" dist="38100" dir="2700000" algn="tl">
                    <a:srgbClr val="000000">
                      <a:alpha val="43137"/>
                    </a:srgbClr>
                  </a:outerShdw>
                </a:effectLst>
                <a:latin typeface="TH SarabunPSK" pitchFamily="34" charset="-34"/>
                <a:cs typeface="TH SarabunPSK" pitchFamily="34" charset="-34"/>
              </a:rPr>
              <a:t>กลุ่มประชากรทั่วไป</a:t>
            </a:r>
          </a:p>
          <a:p>
            <a:pPr algn="thaiDist"/>
            <a:r>
              <a:rPr lang="th-TH" sz="2000" b="1" dirty="0" smtClean="0">
                <a:latin typeface="TH SarabunPSK" pitchFamily="34" charset="-34"/>
                <a:cs typeface="TH SarabunPSK" pitchFamily="34" charset="-34"/>
              </a:rPr>
              <a:t>	1.1) การวิจัยและพัฒนาแนวทางให้เกิดการปรับเปลี่ยนรูปแบบในการดำรงชีวิต และการดูแลตนเองของประชาชน เพื่อป้องกันการเกิดโรคไม่ติดต่อเรื้อรังที่เป็นปัญหาสำคัญของประเทศ เช่นโรคหัวใจ หลอดเลือดและเมตาบอลิซึม (</a:t>
            </a:r>
            <a:r>
              <a:rPr lang="en-US" sz="2000" b="1" dirty="0" smtClean="0">
                <a:latin typeface="TH SarabunPSK" pitchFamily="34" charset="-34"/>
                <a:cs typeface="TH SarabunPSK" pitchFamily="34" charset="-34"/>
              </a:rPr>
              <a:t>cardiovascular and metabolic diseases</a:t>
            </a:r>
            <a:r>
              <a:rPr lang="th-TH" sz="2000" b="1" dirty="0" smtClean="0">
                <a:latin typeface="TH SarabunPSK" pitchFamily="34" charset="-34"/>
                <a:cs typeface="TH SarabunPSK" pitchFamily="34" charset="-34"/>
              </a:rPr>
              <a:t>) โรคหลอดเลือดสมอง </a:t>
            </a:r>
            <a:r>
              <a:rPr lang="en-US" sz="2000" b="1" dirty="0" smtClean="0">
                <a:latin typeface="TH SarabunPSK" pitchFamily="34" charset="-34"/>
                <a:cs typeface="TH SarabunPSK" pitchFamily="34" charset="-34"/>
              </a:rPr>
              <a:t>(cerebrovascular) </a:t>
            </a:r>
            <a:r>
              <a:rPr lang="th-TH" sz="2000" b="1" dirty="0" smtClean="0">
                <a:latin typeface="TH SarabunPSK" pitchFamily="34" charset="-34"/>
                <a:cs typeface="TH SarabunPSK" pitchFamily="34" charset="-34"/>
              </a:rPr>
              <a:t>โรคเบาหวาน (</a:t>
            </a:r>
            <a:r>
              <a:rPr lang="en-US" sz="2000" b="1" dirty="0" smtClean="0">
                <a:latin typeface="TH SarabunPSK" pitchFamily="34" charset="-34"/>
                <a:cs typeface="TH SarabunPSK" pitchFamily="34" charset="-34"/>
              </a:rPr>
              <a:t>diabetes mellitus; DM) </a:t>
            </a:r>
            <a:r>
              <a:rPr lang="th-TH" sz="2000" b="1" dirty="0" smtClean="0">
                <a:latin typeface="TH SarabunPSK" pitchFamily="34" charset="-34"/>
                <a:cs typeface="TH SarabunPSK" pitchFamily="34" charset="-34"/>
              </a:rPr>
              <a:t>โรคไตเรื้อรัง (</a:t>
            </a:r>
            <a:r>
              <a:rPr lang="en-US" sz="2000" b="1" dirty="0" smtClean="0">
                <a:latin typeface="TH SarabunPSK" pitchFamily="34" charset="-34"/>
                <a:cs typeface="TH SarabunPSK" pitchFamily="34" charset="-34"/>
              </a:rPr>
              <a:t>chronic kidney disease; CKD) </a:t>
            </a:r>
            <a:r>
              <a:rPr lang="th-TH" sz="2000" b="1" dirty="0" smtClean="0">
                <a:latin typeface="TH SarabunPSK" pitchFamily="34" charset="-34"/>
                <a:cs typeface="TH SarabunPSK" pitchFamily="34" charset="-34"/>
              </a:rPr>
              <a:t>โรคสมองเสื่อม </a:t>
            </a:r>
            <a:r>
              <a:rPr lang="en-US" sz="2000" b="1" dirty="0" smtClean="0">
                <a:latin typeface="TH SarabunPSK" pitchFamily="34" charset="-34"/>
                <a:cs typeface="TH SarabunPSK" pitchFamily="34" charset="-34"/>
              </a:rPr>
              <a:t>(dementia) </a:t>
            </a:r>
            <a:r>
              <a:rPr lang="th-TH" sz="2000" b="1" dirty="0" smtClean="0">
                <a:latin typeface="TH SarabunPSK" pitchFamily="34" charset="-34"/>
                <a:cs typeface="TH SarabunPSK" pitchFamily="34" charset="-34"/>
              </a:rPr>
              <a:t>และโรคมะเร็ง (ตับ ปอด ลำไส้ใหญ่ ปากมดลูก และเต้านม) เป็นต้น</a:t>
            </a:r>
          </a:p>
          <a:p>
            <a:pPr algn="thaiDist"/>
            <a:r>
              <a:rPr lang="th-TH" sz="2000" b="1" dirty="0" smtClean="0">
                <a:latin typeface="TH SarabunPSK" pitchFamily="34" charset="-34"/>
                <a:cs typeface="TH SarabunPSK" pitchFamily="34" charset="-34"/>
              </a:rPr>
              <a:t>	1.2) การศึกษาวิจัยเพื่อค้นหาตัวบ่งชี้ </a:t>
            </a:r>
            <a:r>
              <a:rPr lang="en-US" sz="2000" b="1" dirty="0" smtClean="0">
                <a:latin typeface="TH SarabunPSK" pitchFamily="34" charset="-34"/>
                <a:cs typeface="TH SarabunPSK" pitchFamily="34" charset="-34"/>
              </a:rPr>
              <a:t>(marker) </a:t>
            </a:r>
            <a:r>
              <a:rPr lang="th-TH" sz="2000" b="1" dirty="0" smtClean="0">
                <a:latin typeface="TH SarabunPSK" pitchFamily="34" charset="-34"/>
                <a:cs typeface="TH SarabunPSK" pitchFamily="34" charset="-34"/>
              </a:rPr>
              <a:t>สำหรับความเสี่ยงในการเกิดโรค เช่น ตัวบ่งชี้ทางชีวภาพ </a:t>
            </a:r>
            <a:r>
              <a:rPr lang="en-US" sz="2000" b="1" dirty="0" smtClean="0">
                <a:latin typeface="TH SarabunPSK" pitchFamily="34" charset="-34"/>
                <a:cs typeface="TH SarabunPSK" pitchFamily="34" charset="-34"/>
              </a:rPr>
              <a:t>(biomarker) </a:t>
            </a:r>
            <a:r>
              <a:rPr lang="th-TH" sz="2000" b="1" dirty="0" smtClean="0">
                <a:latin typeface="TH SarabunPSK" pitchFamily="34" charset="-34"/>
                <a:cs typeface="TH SarabunPSK" pitchFamily="34" charset="-34"/>
              </a:rPr>
              <a:t>และตัวบ่งชี้ด้านพฤติกรรม </a:t>
            </a:r>
            <a:r>
              <a:rPr lang="en-US" sz="2000" b="1" dirty="0" smtClean="0">
                <a:latin typeface="TH SarabunPSK" pitchFamily="34" charset="-34"/>
                <a:cs typeface="TH SarabunPSK" pitchFamily="34" charset="-34"/>
              </a:rPr>
              <a:t>(behavioral marker) </a:t>
            </a:r>
            <a:r>
              <a:rPr lang="th-TH" sz="2000" b="1" dirty="0" smtClean="0">
                <a:latin typeface="TH SarabunPSK" pitchFamily="34" charset="-34"/>
                <a:cs typeface="TH SarabunPSK" pitchFamily="34" charset="-34"/>
              </a:rPr>
              <a:t>เป็นต้น</a:t>
            </a:r>
          </a:p>
          <a:p>
            <a:pPr algn="thaiDist"/>
            <a:r>
              <a:rPr lang="th-TH" sz="2000" b="1" dirty="0" smtClean="0">
                <a:latin typeface="TH SarabunPSK" pitchFamily="34" charset="-34"/>
                <a:cs typeface="TH SarabunPSK" pitchFamily="34" charset="-34"/>
              </a:rPr>
              <a:t>	1.3) การศึกษาแนวทางในการป้องกัน และการรักษาโรคตั้งแต่ระยะแรกที่อาจมีผลต่อเนื่องให้เกิดภาวะแทรกซ้อนขณะตั้งครรภ์ ขณะคลอด และหลังคลอด</a:t>
            </a:r>
          </a:p>
        </p:txBody>
      </p:sp>
      <p:pic>
        <p:nvPicPr>
          <p:cNvPr id="7" name="Picture 2" descr="http://research.pcru.ac.th/researchV2/images/Module121/216082_223546534437593_1411748530_n-cro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8580" y="188640"/>
            <a:ext cx="602951" cy="8642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4897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071546"/>
            <a:ext cx="8496944" cy="4401205"/>
          </a:xfrm>
          <a:prstGeom prst="rect">
            <a:avLst/>
          </a:prstGeom>
          <a:noFill/>
        </p:spPr>
        <p:txBody>
          <a:bodyPr wrap="square" rtlCol="0">
            <a:spAutoFit/>
          </a:bodyPr>
          <a:lstStyle/>
          <a:p>
            <a:pPr marL="457200" lvl="0" indent="-457200" algn="thaiDist">
              <a:buAutoNum type="arabicPeriod" startAt="2"/>
            </a:pPr>
            <a:r>
              <a:rPr lang="th-TH" sz="2000" b="1" dirty="0" smtClean="0">
                <a:solidFill>
                  <a:prstClr val="black"/>
                </a:solidFill>
                <a:effectLst>
                  <a:outerShdw blurRad="38100" dist="38100" dir="2700000" algn="tl">
                    <a:srgbClr val="000000">
                      <a:alpha val="43137"/>
                    </a:srgbClr>
                  </a:outerShdw>
                </a:effectLst>
                <a:latin typeface="TH SarabunPSK" pitchFamily="34" charset="-34"/>
                <a:cs typeface="TH SarabunPSK" pitchFamily="34" charset="-34"/>
              </a:rPr>
              <a:t>กลุ่ม</a:t>
            </a:r>
            <a:r>
              <a:rPr lang="th-TH" sz="2000" b="1" dirty="0">
                <a:solidFill>
                  <a:prstClr val="black"/>
                </a:solidFill>
                <a:effectLst>
                  <a:outerShdw blurRad="38100" dist="38100" dir="2700000" algn="tl">
                    <a:srgbClr val="000000">
                      <a:alpha val="43137"/>
                    </a:srgbClr>
                  </a:outerShdw>
                </a:effectLst>
                <a:latin typeface="TH SarabunPSK" pitchFamily="34" charset="-34"/>
                <a:cs typeface="TH SarabunPSK" pitchFamily="34" charset="-34"/>
              </a:rPr>
              <a:t>ประชากรที่มีความเสี่ยงสูง (</a:t>
            </a:r>
            <a:r>
              <a:rPr lang="en-US" sz="2000" b="1" dirty="0">
                <a:solidFill>
                  <a:prstClr val="black"/>
                </a:solidFill>
                <a:effectLst>
                  <a:outerShdw blurRad="38100" dist="38100" dir="2700000" algn="tl">
                    <a:srgbClr val="000000">
                      <a:alpha val="43137"/>
                    </a:srgbClr>
                  </a:outerShdw>
                </a:effectLst>
                <a:latin typeface="TH SarabunPSK" pitchFamily="34" charset="-34"/>
                <a:cs typeface="TH SarabunPSK" pitchFamily="34" charset="-34"/>
              </a:rPr>
              <a:t>high risk population</a:t>
            </a:r>
            <a:r>
              <a:rPr lang="th-TH" sz="2000" b="1" dirty="0" smtClean="0">
                <a:solidFill>
                  <a:prstClr val="black"/>
                </a:solidFill>
                <a:effectLst>
                  <a:outerShdw blurRad="38100" dist="38100" dir="2700000" algn="tl">
                    <a:srgbClr val="000000">
                      <a:alpha val="43137"/>
                    </a:srgbClr>
                  </a:outerShdw>
                </a:effectLst>
                <a:latin typeface="TH SarabunPSK" pitchFamily="34" charset="-34"/>
                <a:cs typeface="TH SarabunPSK" pitchFamily="34" charset="-34"/>
              </a:rPr>
              <a:t>)</a:t>
            </a:r>
          </a:p>
          <a:p>
            <a:pPr lvl="0" algn="thaiDist"/>
            <a:r>
              <a:rPr lang="th-TH" sz="2000" b="1" dirty="0" smtClean="0">
                <a:solidFill>
                  <a:prstClr val="black"/>
                </a:solidFill>
                <a:latin typeface="TH SarabunPSK" pitchFamily="34" charset="-34"/>
                <a:cs typeface="TH SarabunPSK" pitchFamily="34" charset="-34"/>
              </a:rPr>
              <a:t>	2.1) การบ่งชี้ปัจจัยที่เกี่ยวข้องต่อการเกิดโรค และแนวทางการรักษาโรคหัวใจและหลอดเลือดและโรคไตเรื้อรัง (ระยะเริ่มต้น)</a:t>
            </a:r>
          </a:p>
          <a:p>
            <a:pPr lvl="0" algn="thaiDist"/>
            <a:r>
              <a:rPr lang="th-TH" sz="2000" b="1" dirty="0" smtClean="0">
                <a:solidFill>
                  <a:prstClr val="black"/>
                </a:solidFill>
                <a:latin typeface="TH SarabunPSK" pitchFamily="34" charset="-34"/>
                <a:cs typeface="TH SarabunPSK" pitchFamily="34" charset="-34"/>
              </a:rPr>
              <a:t>	2.2) </a:t>
            </a:r>
            <a:r>
              <a:rPr lang="th-TH" sz="2000" b="1" dirty="0" smtClean="0">
                <a:effectLst/>
                <a:latin typeface="TH SarabunPSK" pitchFamily="34" charset="-34"/>
                <a:ea typeface="Calibri"/>
                <a:cs typeface="TH SarabunPSK" pitchFamily="34" charset="-34"/>
              </a:rPr>
              <a:t>แนวทางการปรับเปลี่ยนรูปแบบในการดำรงชีวิต และการดูแลตนเองที่มีประสิทธิภาพในกลุ่มประชากรที่มีความเสี่ยง เพื่อลดความเสี่ยงในการเกิดโรคไม่ติดต่อเรื่อรัง</a:t>
            </a:r>
          </a:p>
          <a:p>
            <a:pPr lvl="0" algn="thaiDist"/>
            <a:r>
              <a:rPr lang="th-TH" sz="2000" b="1" dirty="0">
                <a:solidFill>
                  <a:prstClr val="black"/>
                </a:solidFill>
                <a:latin typeface="TH SarabunPSK" pitchFamily="34" charset="-34"/>
                <a:cs typeface="TH SarabunPSK" pitchFamily="34" charset="-34"/>
              </a:rPr>
              <a:t>	</a:t>
            </a:r>
            <a:r>
              <a:rPr lang="th-TH" sz="2000" b="1" dirty="0" smtClean="0">
                <a:solidFill>
                  <a:prstClr val="black"/>
                </a:solidFill>
                <a:latin typeface="TH SarabunPSK" pitchFamily="34" charset="-34"/>
                <a:cs typeface="TH SarabunPSK" pitchFamily="34" charset="-34"/>
              </a:rPr>
              <a:t>2.3) </a:t>
            </a:r>
            <a:r>
              <a:rPr lang="th-TH" sz="2000" b="1" dirty="0" smtClean="0">
                <a:effectLst/>
                <a:latin typeface="TH SarabunPSK" pitchFamily="34" charset="-34"/>
                <a:ea typeface="Calibri"/>
                <a:cs typeface="TH SarabunPSK" pitchFamily="34" charset="-34"/>
              </a:rPr>
              <a:t>แนวทางการส่งเสริม และป้องกันสุขภาพเพื่อลดอัตราการเสื่อมถอยของสมรรถภาพในการดำรงชีวิตของผู้สูงอายุ</a:t>
            </a:r>
          </a:p>
          <a:p>
            <a:pPr lvl="0" algn="thaiDist"/>
            <a:r>
              <a:rPr lang="th-TH" sz="2000" b="1" dirty="0" smtClean="0">
                <a:solidFill>
                  <a:prstClr val="black"/>
                </a:solidFill>
                <a:latin typeface="TH SarabunPSK" pitchFamily="34" charset="-34"/>
                <a:cs typeface="TH SarabunPSK" pitchFamily="34" charset="-34"/>
              </a:rPr>
              <a:t>	2.4) </a:t>
            </a:r>
            <a:r>
              <a:rPr lang="th-TH" sz="2000" b="1" dirty="0" smtClean="0">
                <a:effectLst/>
                <a:latin typeface="TH SarabunPSK" pitchFamily="34" charset="-34"/>
                <a:ea typeface="Calibri"/>
                <a:cs typeface="TH SarabunPSK" pitchFamily="34" charset="-34"/>
              </a:rPr>
              <a:t>การศึกษาวิจัยเพื่อค้นคว้าตัวบ่งชี้ </a:t>
            </a:r>
            <a:r>
              <a:rPr lang="en-US" sz="2000" b="1" dirty="0" smtClean="0">
                <a:effectLst/>
                <a:latin typeface="TH SarabunPSK" pitchFamily="34" charset="-34"/>
                <a:ea typeface="Calibri"/>
                <a:cs typeface="TH SarabunPSK" pitchFamily="34" charset="-34"/>
              </a:rPr>
              <a:t>(marker) </a:t>
            </a:r>
            <a:r>
              <a:rPr lang="th-TH" sz="2000" b="1" dirty="0" smtClean="0">
                <a:effectLst/>
                <a:latin typeface="TH SarabunPSK" pitchFamily="34" charset="-34"/>
                <a:ea typeface="Calibri"/>
                <a:cs typeface="TH SarabunPSK" pitchFamily="34" charset="-34"/>
              </a:rPr>
              <a:t>สำหรับความเสี่ยงในการเกิดโรค เช่นตัวบ่งชี้ทางชีวภาพ </a:t>
            </a:r>
            <a:r>
              <a:rPr lang="en-US" sz="2000" b="1" dirty="0" smtClean="0">
                <a:effectLst/>
                <a:latin typeface="TH SarabunPSK" pitchFamily="34" charset="-34"/>
                <a:ea typeface="Calibri"/>
                <a:cs typeface="TH SarabunPSK" pitchFamily="34" charset="-34"/>
              </a:rPr>
              <a:t>(biomarker) </a:t>
            </a:r>
            <a:r>
              <a:rPr lang="th-TH" sz="2000" b="1" dirty="0" smtClean="0">
                <a:effectLst/>
                <a:latin typeface="TH SarabunPSK" pitchFamily="34" charset="-34"/>
                <a:ea typeface="Calibri"/>
                <a:cs typeface="TH SarabunPSK" pitchFamily="34" charset="-34"/>
              </a:rPr>
              <a:t>และตัวบ่งชี้ด้านพฤติกรรม </a:t>
            </a:r>
            <a:r>
              <a:rPr lang="en-US" sz="2000" b="1" dirty="0" smtClean="0">
                <a:effectLst/>
                <a:latin typeface="TH SarabunPSK" pitchFamily="34" charset="-34"/>
                <a:ea typeface="Calibri"/>
                <a:cs typeface="TH SarabunPSK" pitchFamily="34" charset="-34"/>
              </a:rPr>
              <a:t>(behavioral marker) </a:t>
            </a:r>
            <a:r>
              <a:rPr lang="th-TH" sz="2000" b="1" dirty="0" smtClean="0">
                <a:effectLst/>
                <a:latin typeface="TH SarabunPSK" pitchFamily="34" charset="-34"/>
                <a:ea typeface="Calibri"/>
                <a:cs typeface="TH SarabunPSK" pitchFamily="34" charset="-34"/>
              </a:rPr>
              <a:t>เน้นด้านการป้องกัน และรักษาฟื้นฟู เป็นต้น</a:t>
            </a:r>
          </a:p>
          <a:p>
            <a:pPr lvl="0" algn="thaiDist"/>
            <a:r>
              <a:rPr lang="th-TH" sz="2000" b="1" dirty="0" smtClean="0">
                <a:solidFill>
                  <a:prstClr val="black"/>
                </a:solidFill>
                <a:latin typeface="TH SarabunPSK" pitchFamily="34" charset="-34"/>
                <a:cs typeface="TH SarabunPSK" pitchFamily="34" charset="-34"/>
              </a:rPr>
              <a:t>	2.5) </a:t>
            </a:r>
            <a:r>
              <a:rPr lang="th-TH" sz="2000" b="1" dirty="0" smtClean="0">
                <a:effectLst/>
                <a:latin typeface="TH SarabunPSK" pitchFamily="34" charset="-34"/>
                <a:ea typeface="Calibri"/>
                <a:cs typeface="TH SarabunPSK" pitchFamily="34" charset="-34"/>
              </a:rPr>
              <a:t>การศึกษาแนวทางในการป้องกัน และรักษาโรคตั้งแต่ระยะแรก</a:t>
            </a:r>
          </a:p>
          <a:p>
            <a:pPr lvl="0" algn="thaiDist"/>
            <a:r>
              <a:rPr lang="th-TH" sz="2000" b="1" dirty="0" smtClean="0">
                <a:solidFill>
                  <a:prstClr val="black"/>
                </a:solidFill>
                <a:latin typeface="TH SarabunPSK" pitchFamily="34" charset="-34"/>
                <a:cs typeface="TH SarabunPSK" pitchFamily="34" charset="-34"/>
              </a:rPr>
              <a:t>	2.6) </a:t>
            </a:r>
            <a:r>
              <a:rPr lang="th-TH" sz="2000" b="1" dirty="0" smtClean="0">
                <a:effectLst/>
                <a:latin typeface="TH SarabunPSK" pitchFamily="34" charset="-34"/>
                <a:ea typeface="Calibri"/>
                <a:cs typeface="TH SarabunPSK" pitchFamily="34" charset="-34"/>
              </a:rPr>
              <a:t>การศึกษาที่เกี่ยวกับภาวะทางจิต ปัญหาสุขภาพจิต และจิตเวชอันเนื่องมาจากโรคไม่ติดต่อเรื้อรัง เช่นเบาหวาน ความดันโลหิตสูง เป็นต้น</a:t>
            </a:r>
            <a:endParaRPr lang="th-TH" sz="2000" b="1" dirty="0">
              <a:solidFill>
                <a:prstClr val="black"/>
              </a:solidFill>
              <a:latin typeface="TH SarabunPSK" pitchFamily="34" charset="-34"/>
              <a:cs typeface="TH SarabunPSK" pitchFamily="34" charset="-34"/>
            </a:endParaRPr>
          </a:p>
        </p:txBody>
      </p:sp>
      <p:pic>
        <p:nvPicPr>
          <p:cNvPr id="7" name="Picture 2" descr="http://research.pcru.ac.th/researchV2/images/Module121/216082_223546534437593_1411748530_n-cro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15272" y="285728"/>
            <a:ext cx="602951" cy="8642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3837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1071546"/>
            <a:ext cx="8352928" cy="4714111"/>
          </a:xfrm>
          <a:prstGeom prst="rect">
            <a:avLst/>
          </a:prstGeom>
          <a:noFill/>
        </p:spPr>
        <p:txBody>
          <a:bodyPr wrap="square" rtlCol="0">
            <a:spAutoFit/>
          </a:bodyPr>
          <a:lstStyle/>
          <a:p>
            <a:pPr algn="thaiDist"/>
            <a:r>
              <a:rPr lang="th-TH" b="1" dirty="0" smtClean="0">
                <a:effectLst>
                  <a:outerShdw blurRad="38100" dist="38100" dir="2700000" algn="tl">
                    <a:srgbClr val="000000">
                      <a:alpha val="43137"/>
                    </a:srgbClr>
                  </a:outerShdw>
                </a:effectLst>
                <a:latin typeface="TH SarabunPSK" pitchFamily="34" charset="-34"/>
                <a:ea typeface="Calibri"/>
                <a:cs typeface="TH SarabunPSK" pitchFamily="34" charset="-34"/>
              </a:rPr>
              <a:t>วัตถุประสงค์</a:t>
            </a:r>
          </a:p>
          <a:p>
            <a:pPr marL="342900" lvl="0" indent="-342900" algn="thaiDist">
              <a:spcAft>
                <a:spcPts val="0"/>
              </a:spcAft>
              <a:buFont typeface="+mj-lt"/>
              <a:buAutoNum type="arabicPeriod"/>
            </a:pPr>
            <a:r>
              <a:rPr lang="th-TH" sz="2400" b="1" dirty="0">
                <a:latin typeface="TH SarabunPSK" pitchFamily="34" charset="-34"/>
                <a:ea typeface="Calibri"/>
                <a:cs typeface="TH SarabunPSK" pitchFamily="34" charset="-34"/>
              </a:rPr>
              <a:t>เพื่อให้ได้งานวิจัยที่พัฒนา หรือปรับเปลี่ยนแนวเวชปฏิบัติ </a:t>
            </a:r>
            <a:r>
              <a:rPr lang="en-US" sz="2400" b="1" dirty="0" smtClean="0">
                <a:effectLst/>
                <a:latin typeface="TH SarabunPSK" pitchFamily="34" charset="-34"/>
                <a:ea typeface="Calibri"/>
                <a:cs typeface="TH SarabunPSK" pitchFamily="34" charset="-34"/>
              </a:rPr>
              <a:t>(Clinical practice guideline; CPG) </a:t>
            </a:r>
            <a:r>
              <a:rPr lang="th-TH" sz="2400" b="1" dirty="0">
                <a:latin typeface="TH SarabunPSK" pitchFamily="34" charset="-34"/>
                <a:ea typeface="Calibri"/>
                <a:cs typeface="TH SarabunPSK" pitchFamily="34" charset="-34"/>
              </a:rPr>
              <a:t>หรือนโยบายด้านการแพทย์ หรือสาธารณสุขของประเทศ</a:t>
            </a:r>
            <a:endParaRPr lang="en-US" sz="2400" b="1" dirty="0">
              <a:latin typeface="TH SarabunPSK" pitchFamily="34" charset="-34"/>
              <a:ea typeface="Calibri"/>
              <a:cs typeface="TH SarabunPSK" pitchFamily="34" charset="-34"/>
            </a:endParaRPr>
          </a:p>
          <a:p>
            <a:pPr marL="342900" lvl="0" indent="-342900" algn="thaiDist">
              <a:spcAft>
                <a:spcPts val="0"/>
              </a:spcAft>
              <a:buFont typeface="+mj-lt"/>
              <a:buAutoNum type="arabicPeriod"/>
            </a:pPr>
            <a:r>
              <a:rPr lang="th-TH" sz="2400" b="1" dirty="0">
                <a:latin typeface="TH SarabunPSK" pitchFamily="34" charset="-34"/>
                <a:ea typeface="Calibri"/>
                <a:cs typeface="TH SarabunPSK" pitchFamily="34" charset="-34"/>
              </a:rPr>
              <a:t>เพื่อให้ได้ข้อมูลระบาดวิทยา สาเหตุ และการดำเนินโรค เพื่อนำไปสู่การควบคุมและลดอุบัติการณ์</a:t>
            </a:r>
            <a:endParaRPr lang="en-US" sz="2400" b="1" dirty="0">
              <a:latin typeface="TH SarabunPSK" pitchFamily="34" charset="-34"/>
              <a:ea typeface="Calibri"/>
              <a:cs typeface="TH SarabunPSK" pitchFamily="34" charset="-34"/>
            </a:endParaRPr>
          </a:p>
          <a:p>
            <a:pPr marL="342900" lvl="0" indent="-342900" algn="thaiDist">
              <a:spcAft>
                <a:spcPts val="0"/>
              </a:spcAft>
              <a:buFont typeface="+mj-lt"/>
              <a:buAutoNum type="arabicPeriod"/>
            </a:pPr>
            <a:r>
              <a:rPr lang="th-TH" sz="2400" b="1" dirty="0">
                <a:latin typeface="TH SarabunPSK" pitchFamily="34" charset="-34"/>
                <a:ea typeface="Calibri"/>
                <a:cs typeface="TH SarabunPSK" pitchFamily="34" charset="-34"/>
              </a:rPr>
              <a:t>เพื่อให้ได้มาตรการในการเฝ้าระวัง วิธีการหรือแนวทางการป้องกันและการรักษา</a:t>
            </a:r>
            <a:endParaRPr lang="en-US" sz="2400" b="1" dirty="0">
              <a:latin typeface="TH SarabunPSK" pitchFamily="34" charset="-34"/>
              <a:ea typeface="Calibri"/>
              <a:cs typeface="TH SarabunPSK" pitchFamily="34" charset="-34"/>
            </a:endParaRPr>
          </a:p>
          <a:p>
            <a:pPr marL="342900" lvl="0" indent="-342900" algn="thaiDist">
              <a:spcAft>
                <a:spcPts val="1000"/>
              </a:spcAft>
              <a:buFont typeface="+mj-lt"/>
              <a:buAutoNum type="arabicPeriod"/>
            </a:pPr>
            <a:r>
              <a:rPr lang="th-TH" sz="2400" b="1" dirty="0">
                <a:latin typeface="TH SarabunPSK" pitchFamily="34" charset="-34"/>
                <a:ea typeface="Calibri"/>
                <a:cs typeface="TH SarabunPSK" pitchFamily="34" charset="-34"/>
              </a:rPr>
              <a:t>เพื่อให้เกิดการปรับเปลี่ยนพฤติกรรมของประชาชนที่จะนำไปสู่การดูแลสุขภาพ ลดการเจ็บป่วย</a:t>
            </a:r>
            <a:endParaRPr lang="en-US" sz="2400" b="1" dirty="0">
              <a:latin typeface="TH SarabunPSK" pitchFamily="34" charset="-34"/>
              <a:ea typeface="Calibri"/>
              <a:cs typeface="TH SarabunPSK" pitchFamily="34" charset="-34"/>
            </a:endParaRPr>
          </a:p>
          <a:p>
            <a:pPr algn="thaiDist"/>
            <a:r>
              <a:rPr lang="th-TH" sz="2400" b="1" dirty="0" smtClean="0">
                <a:effectLst/>
                <a:latin typeface="TH SarabunPSK" pitchFamily="34" charset="-34"/>
                <a:ea typeface="Calibri"/>
                <a:cs typeface="TH SarabunPSK" pitchFamily="34" charset="-34"/>
              </a:rPr>
              <a:t>5.  เพื่อให้ได้องค์ความรู้ที่สามารถนำไปใช้ประโยชน์ต่อไปได้ทั้งในเชิงวิชาการและเชิงปฎิบัติ</a:t>
            </a:r>
            <a:endParaRPr lang="th-TH" sz="2400" b="1" dirty="0">
              <a:latin typeface="TH SarabunPSK" pitchFamily="34" charset="-34"/>
              <a:cs typeface="TH SarabunPSK" pitchFamily="34" charset="-34"/>
            </a:endParaRPr>
          </a:p>
        </p:txBody>
      </p:sp>
      <p:pic>
        <p:nvPicPr>
          <p:cNvPr id="7" name="Picture 2" descr="http://research.pcru.ac.th/researchV2/images/Module121/216082_223546534437593_1411748530_n-cro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43834" y="500042"/>
            <a:ext cx="602951" cy="8642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6018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1000108"/>
            <a:ext cx="8136904" cy="5637441"/>
          </a:xfrm>
          <a:prstGeom prst="rect">
            <a:avLst/>
          </a:prstGeom>
          <a:noFill/>
        </p:spPr>
        <p:txBody>
          <a:bodyPr wrap="square" rtlCol="0">
            <a:spAutoFit/>
          </a:bodyPr>
          <a:lstStyle/>
          <a:p>
            <a:pPr algn="thaiDist"/>
            <a:r>
              <a:rPr lang="th-TH" b="1" dirty="0" smtClean="0">
                <a:effectLst>
                  <a:outerShdw blurRad="38100" dist="38100" dir="2700000" algn="tl">
                    <a:srgbClr val="000000">
                      <a:alpha val="43137"/>
                    </a:srgbClr>
                  </a:outerShdw>
                </a:effectLst>
                <a:latin typeface="TH SarabunPSK" pitchFamily="34" charset="-34"/>
                <a:ea typeface="Calibri"/>
                <a:cs typeface="TH SarabunPSK" pitchFamily="34" charset="-34"/>
              </a:rPr>
              <a:t>ผลผลิต</a:t>
            </a:r>
          </a:p>
          <a:p>
            <a:pPr marL="342900" lvl="0" indent="-342900" algn="thaiDist">
              <a:lnSpc>
                <a:spcPct val="115000"/>
              </a:lnSpc>
              <a:spcAft>
                <a:spcPts val="0"/>
              </a:spcAft>
              <a:buFont typeface="+mj-lt"/>
              <a:buAutoNum type="arabicPeriod"/>
            </a:pPr>
            <a:r>
              <a:rPr lang="th-TH" sz="2400" b="1" dirty="0">
                <a:latin typeface="TH SarabunPSK" pitchFamily="34" charset="-34"/>
                <a:ea typeface="Calibri"/>
                <a:cs typeface="TH SarabunPSK" pitchFamily="34" charset="-34"/>
              </a:rPr>
              <a:t>การวิจัยที่เน้นการป้องกันและรักษาโรคไม่ติดต่อเรื้อรังที่เป็นปัญหาสำคัญของประเทศ ทั้งระดับปฐมภูมิ ทุติยภูมิ และตติยภูมิ</a:t>
            </a:r>
            <a:endParaRPr lang="en-US" sz="2400" b="1" dirty="0">
              <a:latin typeface="TH SarabunPSK" pitchFamily="34" charset="-34"/>
              <a:ea typeface="Calibri"/>
              <a:cs typeface="TH SarabunPSK" pitchFamily="34" charset="-34"/>
            </a:endParaRPr>
          </a:p>
          <a:p>
            <a:pPr marL="342900" lvl="0" indent="-342900" algn="thaiDist">
              <a:lnSpc>
                <a:spcPct val="115000"/>
              </a:lnSpc>
              <a:spcAft>
                <a:spcPts val="0"/>
              </a:spcAft>
              <a:buFont typeface="+mj-lt"/>
              <a:buAutoNum type="arabicPeriod"/>
            </a:pPr>
            <a:r>
              <a:rPr lang="th-TH" sz="2400" b="1" dirty="0">
                <a:latin typeface="TH SarabunPSK" pitchFamily="34" charset="-34"/>
                <a:ea typeface="Calibri"/>
                <a:cs typeface="TH SarabunPSK" pitchFamily="34" charset="-34"/>
              </a:rPr>
              <a:t>การวิจัยที่สามารถพัฒนา หรือปรับเปลี่ยนแนวเวชปฎิบัติ </a:t>
            </a:r>
            <a:r>
              <a:rPr lang="en-US" sz="2400" b="1" dirty="0" smtClean="0">
                <a:effectLst/>
                <a:latin typeface="TH SarabunPSK" pitchFamily="34" charset="-34"/>
                <a:ea typeface="Calibri"/>
                <a:cs typeface="TH SarabunPSK" pitchFamily="34" charset="-34"/>
              </a:rPr>
              <a:t>(Clinical practice guideline; CPG)</a:t>
            </a:r>
            <a:r>
              <a:rPr lang="th-TH" sz="2400" b="1" dirty="0">
                <a:latin typeface="TH SarabunPSK" pitchFamily="34" charset="-34"/>
                <a:ea typeface="Calibri"/>
                <a:cs typeface="TH SarabunPSK" pitchFamily="34" charset="-34"/>
              </a:rPr>
              <a:t> หรือนโยบายด้านการแพทย์ หรือสาธารณสุขของประเทศ</a:t>
            </a:r>
            <a:endParaRPr lang="en-US" sz="2400" b="1" dirty="0">
              <a:latin typeface="TH SarabunPSK" pitchFamily="34" charset="-34"/>
              <a:ea typeface="Calibri"/>
              <a:cs typeface="TH SarabunPSK" pitchFamily="34" charset="-34"/>
            </a:endParaRPr>
          </a:p>
          <a:p>
            <a:pPr marL="342900" lvl="0" indent="-342900" algn="thaiDist">
              <a:lnSpc>
                <a:spcPct val="115000"/>
              </a:lnSpc>
              <a:spcAft>
                <a:spcPts val="1000"/>
              </a:spcAft>
              <a:buFont typeface="+mj-lt"/>
              <a:buAutoNum type="arabicPeriod"/>
            </a:pPr>
            <a:r>
              <a:rPr lang="th-TH" sz="2400" b="1" dirty="0">
                <a:latin typeface="TH SarabunPSK" pitchFamily="34" charset="-34"/>
                <a:ea typeface="Calibri"/>
                <a:cs typeface="TH SarabunPSK" pitchFamily="34" charset="-34"/>
              </a:rPr>
              <a:t>การวิจัยเพื่อ</a:t>
            </a:r>
            <a:r>
              <a:rPr lang="th-TH" sz="2400" b="1" dirty="0" smtClean="0">
                <a:latin typeface="TH SarabunPSK" pitchFamily="34" charset="-34"/>
                <a:ea typeface="Calibri"/>
                <a:cs typeface="TH SarabunPSK" pitchFamily="34" charset="-34"/>
              </a:rPr>
              <a:t>พัฒนา</a:t>
            </a:r>
            <a:r>
              <a:rPr lang="th-TH" sz="2400" b="1" dirty="0">
                <a:latin typeface="TH SarabunPSK" pitchFamily="34" charset="-34"/>
                <a:ea typeface="Calibri"/>
                <a:cs typeface="TH SarabunPSK" pitchFamily="34" charset="-34"/>
              </a:rPr>
              <a:t>ช่องทางด่วน </a:t>
            </a:r>
            <a:r>
              <a:rPr lang="en-US" sz="2400" b="1" dirty="0" smtClean="0">
                <a:effectLst/>
                <a:latin typeface="TH SarabunPSK" pitchFamily="34" charset="-34"/>
                <a:ea typeface="Calibri"/>
                <a:cs typeface="TH SarabunPSK" pitchFamily="34" charset="-34"/>
              </a:rPr>
              <a:t>(Fast track) </a:t>
            </a:r>
            <a:r>
              <a:rPr lang="th-TH" sz="2400" b="1" dirty="0">
                <a:latin typeface="TH SarabunPSK" pitchFamily="34" charset="-34"/>
                <a:ea typeface="Calibri"/>
                <a:cs typeface="TH SarabunPSK" pitchFamily="34" charset="-34"/>
              </a:rPr>
              <a:t>ในการเข้าถึงบริการ เพื่อลดอัตราการตายของโรคไม่ติดต่อเรื้อรังที่สำคัญ โดยการทำกรอบความร่วมมือกับหน่วยงานผู้ใช้ประโยชน์ หรือการลงทุนร่วมกับหน่วยงานผู้ใช้ประโยชน์</a:t>
            </a:r>
            <a:endParaRPr lang="en-US" sz="2400" b="1" dirty="0">
              <a:latin typeface="TH SarabunPSK" pitchFamily="34" charset="-34"/>
              <a:ea typeface="Calibri"/>
              <a:cs typeface="TH SarabunPSK" pitchFamily="34" charset="-34"/>
            </a:endParaRPr>
          </a:p>
          <a:p>
            <a:pPr marL="457200" indent="-457200" algn="thaiDist">
              <a:buAutoNum type="arabicPeriod" startAt="4"/>
            </a:pPr>
            <a:r>
              <a:rPr lang="th-TH" sz="2400" b="1" dirty="0" smtClean="0">
                <a:effectLst/>
                <a:latin typeface="TH SarabunPSK" pitchFamily="34" charset="-34"/>
                <a:ea typeface="Calibri"/>
                <a:cs typeface="TH SarabunPSK" pitchFamily="34" charset="-34"/>
              </a:rPr>
              <a:t>การวิจัยหรือการพัฒนานวัตกรรมเพื่อการวินิจฉัย หรือรักษา</a:t>
            </a:r>
          </a:p>
          <a:p>
            <a:pPr marL="457200" indent="-457200" algn="thaiDist"/>
            <a:r>
              <a:rPr lang="th-TH" sz="2400" b="1" dirty="0" smtClean="0">
                <a:effectLst/>
                <a:latin typeface="TH SarabunPSK" pitchFamily="34" charset="-34"/>
                <a:ea typeface="Calibri"/>
                <a:cs typeface="TH SarabunPSK" pitchFamily="34" charset="-34"/>
              </a:rPr>
              <a:t> โรคในระยะแรก</a:t>
            </a:r>
            <a:endParaRPr lang="th-TH" sz="2400" b="1" dirty="0">
              <a:latin typeface="TH SarabunPSK" pitchFamily="34" charset="-34"/>
              <a:cs typeface="TH SarabunPSK" pitchFamily="34" charset="-34"/>
            </a:endParaRPr>
          </a:p>
        </p:txBody>
      </p:sp>
      <p:pic>
        <p:nvPicPr>
          <p:cNvPr id="7" name="Picture 2" descr="http://research.pcru.ac.th/researchV2/images/Module121/216082_223546534437593_1411748530_n-cro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86710" y="357166"/>
            <a:ext cx="602951" cy="8642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5015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980728"/>
            <a:ext cx="8424936" cy="5591274"/>
          </a:xfrm>
          <a:prstGeom prst="rect">
            <a:avLst/>
          </a:prstGeom>
          <a:noFill/>
        </p:spPr>
        <p:txBody>
          <a:bodyPr wrap="square" rtlCol="0">
            <a:spAutoFit/>
          </a:bodyPr>
          <a:lstStyle/>
          <a:p>
            <a:pPr algn="thaiDist"/>
            <a:r>
              <a:rPr lang="th-TH" sz="2400" b="1" dirty="0" smtClean="0">
                <a:effectLst>
                  <a:outerShdw blurRad="38100" dist="38100" dir="2700000" algn="tl">
                    <a:srgbClr val="000000">
                      <a:alpha val="43137"/>
                    </a:srgbClr>
                  </a:outerShdw>
                </a:effectLst>
                <a:latin typeface="TH SarabunPSK" pitchFamily="34" charset="-34"/>
                <a:ea typeface="Calibri"/>
                <a:cs typeface="TH SarabunPSK" pitchFamily="34" charset="-34"/>
              </a:rPr>
              <a:t>คอบช. จะให้ความสำคัญกับข้อเสนอที่มีลักษณะ ดังนี้</a:t>
            </a:r>
          </a:p>
          <a:p>
            <a:pPr marL="457200" lvl="0" indent="-457200" algn="thaiDist">
              <a:spcAft>
                <a:spcPts val="1000"/>
              </a:spcAft>
            </a:pPr>
            <a:r>
              <a:rPr lang="en-US" sz="2000" b="1" dirty="0" smtClean="0">
                <a:latin typeface="TH SarabunPSK" pitchFamily="34" charset="-34"/>
                <a:ea typeface="Calibri"/>
                <a:cs typeface="TH SarabunPSK" pitchFamily="34" charset="-34"/>
              </a:rPr>
              <a:t>1). </a:t>
            </a:r>
            <a:r>
              <a:rPr lang="th-TH" sz="2000" b="1" dirty="0" smtClean="0">
                <a:latin typeface="TH SarabunPSK" pitchFamily="34" charset="-34"/>
                <a:ea typeface="Calibri"/>
                <a:cs typeface="TH SarabunPSK" pitchFamily="34" charset="-34"/>
              </a:rPr>
              <a:t>ผ่าน</a:t>
            </a:r>
            <a:r>
              <a:rPr lang="th-TH" sz="2000" b="1" dirty="0">
                <a:latin typeface="TH SarabunPSK" pitchFamily="34" charset="-34"/>
                <a:ea typeface="Calibri"/>
                <a:cs typeface="TH SarabunPSK" pitchFamily="34" charset="-34"/>
              </a:rPr>
              <a:t>การทบทวนวรรณกรรม และพบว่าเป็นช่องว่าง </a:t>
            </a:r>
            <a:r>
              <a:rPr lang="en-US" sz="2000" b="1" dirty="0" smtClean="0">
                <a:effectLst/>
                <a:latin typeface="TH SarabunPSK" pitchFamily="34" charset="-34"/>
                <a:ea typeface="Calibri"/>
                <a:cs typeface="TH SarabunPSK" pitchFamily="34" charset="-34"/>
              </a:rPr>
              <a:t>(Gap) </a:t>
            </a:r>
            <a:r>
              <a:rPr lang="th-TH" sz="2000" b="1" dirty="0">
                <a:latin typeface="TH SarabunPSK" pitchFamily="34" charset="-34"/>
                <a:ea typeface="Calibri"/>
                <a:cs typeface="TH SarabunPSK" pitchFamily="34" charset="-34"/>
              </a:rPr>
              <a:t>หรือคอขวด </a:t>
            </a:r>
            <a:r>
              <a:rPr lang="en-US" sz="2000" b="1" dirty="0" smtClean="0">
                <a:effectLst/>
                <a:latin typeface="TH SarabunPSK" pitchFamily="34" charset="-34"/>
                <a:ea typeface="Calibri"/>
                <a:cs typeface="TH SarabunPSK" pitchFamily="34" charset="-34"/>
              </a:rPr>
              <a:t>(Bottleneck) </a:t>
            </a:r>
            <a:r>
              <a:rPr lang="th-TH" sz="2000" b="1" dirty="0">
                <a:latin typeface="TH SarabunPSK" pitchFamily="34" charset="-34"/>
                <a:ea typeface="Calibri"/>
                <a:cs typeface="TH SarabunPSK" pitchFamily="34" charset="-34"/>
              </a:rPr>
              <a:t>ที่เป็นปัญหาของประเทศไทย</a:t>
            </a:r>
            <a:endParaRPr lang="en-US" sz="2000" b="1" dirty="0">
              <a:latin typeface="TH SarabunPSK" pitchFamily="34" charset="-34"/>
              <a:ea typeface="Calibri"/>
              <a:cs typeface="TH SarabunPSK" pitchFamily="34" charset="-34"/>
            </a:endParaRPr>
          </a:p>
          <a:p>
            <a:pPr algn="thaiDist"/>
            <a:r>
              <a:rPr lang="th-TH" sz="2000" b="1" dirty="0" smtClean="0">
                <a:effectLst/>
                <a:latin typeface="TH SarabunPSK" pitchFamily="34" charset="-34"/>
                <a:ea typeface="Calibri"/>
                <a:cs typeface="TH SarabunPSK" pitchFamily="34" charset="-34"/>
              </a:rPr>
              <a:t>2).   การวิจัยในรูปแบบสห</a:t>
            </a:r>
            <a:r>
              <a:rPr lang="th-TH" sz="2000" b="1" dirty="0" smtClean="0">
                <a:latin typeface="TH SarabunPSK" pitchFamily="34" charset="-34"/>
                <a:ea typeface="Calibri"/>
                <a:cs typeface="TH SarabunPSK" pitchFamily="34" charset="-34"/>
              </a:rPr>
              <a:t>สถ</a:t>
            </a:r>
            <a:r>
              <a:rPr lang="th-TH" sz="2000" b="1" dirty="0" smtClean="0">
                <a:effectLst/>
                <a:latin typeface="TH SarabunPSK" pitchFamily="34" charset="-34"/>
                <a:ea typeface="Calibri"/>
                <a:cs typeface="TH SarabunPSK" pitchFamily="34" charset="-34"/>
              </a:rPr>
              <a:t>าบันหรือสหสาขา </a:t>
            </a:r>
            <a:r>
              <a:rPr lang="en-US" sz="2000" b="1" dirty="0" smtClean="0">
                <a:effectLst/>
                <a:latin typeface="TH SarabunPSK" pitchFamily="34" charset="-34"/>
                <a:ea typeface="Calibri"/>
                <a:cs typeface="TH SarabunPSK" pitchFamily="34" charset="-34"/>
              </a:rPr>
              <a:t>(Multicenter Collaboration) </a:t>
            </a:r>
            <a:r>
              <a:rPr lang="th-TH" sz="2000" b="1" dirty="0" smtClean="0">
                <a:effectLst/>
                <a:latin typeface="TH SarabunPSK" pitchFamily="34" charset="-34"/>
                <a:ea typeface="Calibri"/>
                <a:cs typeface="TH SarabunPSK" pitchFamily="34" charset="-34"/>
              </a:rPr>
              <a:t>เพื่อให้มีมุมมองครบถ้วนทั้งในมิติเศรษฐกิจ สังคม สิ่งแวดล้อม และสุขภาพ เพื่อให้เกิดการบูรณาการข้ามสาขาที่มีขนาดตัวอย่างมากพอ</a:t>
            </a:r>
          </a:p>
          <a:p>
            <a:pPr algn="thaiDist"/>
            <a:endParaRPr lang="th-TH" sz="2000" b="1" dirty="0" smtClean="0">
              <a:effectLst/>
              <a:latin typeface="TH SarabunPSK" pitchFamily="34" charset="-34"/>
              <a:ea typeface="Calibri"/>
              <a:cs typeface="TH SarabunPSK" pitchFamily="34" charset="-34"/>
            </a:endParaRPr>
          </a:p>
          <a:p>
            <a:pPr algn="thaiDist">
              <a:spcAft>
                <a:spcPts val="1000"/>
              </a:spcAft>
            </a:pPr>
            <a:r>
              <a:rPr lang="en-US" sz="2000" b="1" dirty="0" smtClean="0">
                <a:effectLst/>
                <a:latin typeface="TH SarabunPSK" pitchFamily="34" charset="-34"/>
                <a:ea typeface="Calibri"/>
                <a:cs typeface="TH SarabunPSK" pitchFamily="34" charset="-34"/>
              </a:rPr>
              <a:t>3</a:t>
            </a:r>
            <a:r>
              <a:rPr lang="th-TH" sz="2000" b="1" dirty="0" smtClean="0">
                <a:effectLst/>
                <a:latin typeface="TH SarabunPSK" pitchFamily="34" charset="-34"/>
                <a:ea typeface="Calibri"/>
                <a:cs typeface="TH SarabunPSK" pitchFamily="34" charset="-34"/>
              </a:rPr>
              <a:t>)</a:t>
            </a:r>
            <a:r>
              <a:rPr lang="en-US" sz="2000" b="1" dirty="0" smtClean="0">
                <a:effectLst/>
                <a:latin typeface="TH SarabunPSK" pitchFamily="34" charset="-34"/>
                <a:ea typeface="Calibri"/>
                <a:cs typeface="TH SarabunPSK" pitchFamily="34" charset="-34"/>
              </a:rPr>
              <a:t>. </a:t>
            </a:r>
            <a:r>
              <a:rPr lang="th-TH" sz="2000" b="1" dirty="0" smtClean="0">
                <a:effectLst/>
                <a:latin typeface="TH SarabunPSK" pitchFamily="34" charset="-34"/>
                <a:ea typeface="Calibri"/>
                <a:cs typeface="TH SarabunPSK" pitchFamily="34" charset="-34"/>
              </a:rPr>
              <a:t> มีความร่วมมือกับหน่วยงานหรือผู้มีส่วนเกี่ยวข้องระดับนโยบายการพัฒนาโครงการวิจัยหรือนำผลงานที่จะได้รับจากงานวิจัยไปต่อยอดและใช้ประโยชน์</a:t>
            </a:r>
            <a:endParaRPr lang="en-US" sz="2000" b="1" dirty="0" smtClean="0">
              <a:effectLst/>
              <a:latin typeface="TH SarabunPSK" pitchFamily="34" charset="-34"/>
              <a:ea typeface="Calibri"/>
              <a:cs typeface="TH SarabunPSK" pitchFamily="34" charset="-34"/>
            </a:endParaRPr>
          </a:p>
          <a:p>
            <a:pPr algn="thaiDist">
              <a:spcAft>
                <a:spcPts val="1000"/>
              </a:spcAft>
            </a:pPr>
            <a:r>
              <a:rPr lang="th-TH" sz="2000" b="1" dirty="0" smtClean="0">
                <a:effectLst/>
                <a:latin typeface="TH SarabunPSK" pitchFamily="34" charset="-34"/>
                <a:ea typeface="Calibri"/>
                <a:cs typeface="TH SarabunPSK" pitchFamily="34" charset="-34"/>
              </a:rPr>
              <a:t>4).   มีแผนงานในการสร้าง</a:t>
            </a:r>
            <a:r>
              <a:rPr lang="th-TH" sz="2000" b="1" dirty="0" smtClean="0">
                <a:latin typeface="TH SarabunPSK" pitchFamily="34" charset="-34"/>
                <a:ea typeface="Calibri"/>
                <a:cs typeface="TH SarabunPSK" pitchFamily="34" charset="-34"/>
              </a:rPr>
              <a:t>ศั</a:t>
            </a:r>
            <a:r>
              <a:rPr lang="th-TH" sz="2000" b="1" dirty="0" smtClean="0">
                <a:effectLst/>
                <a:latin typeface="TH SarabunPSK" pitchFamily="34" charset="-34"/>
                <a:ea typeface="Calibri"/>
                <a:cs typeface="TH SarabunPSK" pitchFamily="34" charset="-34"/>
              </a:rPr>
              <a:t>กยภาพวิจัยที่เป็นเครือข่ายเพื่อให้เกิดความยั่งยืนของระบบวิจัย</a:t>
            </a:r>
            <a:endParaRPr lang="en-US" sz="2000" b="1" dirty="0" smtClean="0">
              <a:effectLst/>
              <a:latin typeface="TH SarabunPSK" pitchFamily="34" charset="-34"/>
              <a:ea typeface="Calibri"/>
              <a:cs typeface="TH SarabunPSK" pitchFamily="34" charset="-34"/>
            </a:endParaRPr>
          </a:p>
          <a:p>
            <a:pPr algn="thaiDist">
              <a:spcAft>
                <a:spcPts val="1000"/>
              </a:spcAft>
            </a:pPr>
            <a:r>
              <a:rPr lang="th-TH" sz="2000" b="1" dirty="0" smtClean="0">
                <a:effectLst/>
                <a:latin typeface="TH SarabunPSK" pitchFamily="34" charset="-34"/>
                <a:ea typeface="Calibri"/>
                <a:cs typeface="TH SarabunPSK" pitchFamily="34" charset="-34"/>
              </a:rPr>
              <a:t>5).   </a:t>
            </a:r>
            <a:r>
              <a:rPr lang="th-TH" sz="2000" b="1" spc="-90" dirty="0" smtClean="0">
                <a:effectLst/>
                <a:latin typeface="TH SarabunPSK" pitchFamily="34" charset="-34"/>
                <a:ea typeface="Calibri"/>
                <a:cs typeface="TH SarabunPSK" pitchFamily="34" charset="-34"/>
              </a:rPr>
              <a:t>สามารถผลิตหรือพัฒนาผลงานวิจัยที่สามารถใช้ประโยชน์ได้ และเห็นผลได้ในระยะเวลาอันสั้น (1-2 ปี</a:t>
            </a:r>
            <a:r>
              <a:rPr lang="th-TH" sz="2000" b="1" spc="-70" dirty="0" smtClean="0">
                <a:effectLst/>
                <a:latin typeface="TH SarabunPSK" pitchFamily="34" charset="-34"/>
                <a:ea typeface="Calibri"/>
                <a:cs typeface="TH SarabunPSK" pitchFamily="34" charset="-34"/>
              </a:rPr>
              <a:t>)</a:t>
            </a:r>
            <a:endParaRPr lang="en-US" sz="2000" b="1" spc="-70" dirty="0" smtClean="0">
              <a:effectLst/>
              <a:latin typeface="TH SarabunPSK" pitchFamily="34" charset="-34"/>
              <a:ea typeface="Calibri"/>
              <a:cs typeface="TH SarabunPSK" pitchFamily="34" charset="-34"/>
            </a:endParaRPr>
          </a:p>
          <a:p>
            <a:pPr algn="thaiDist"/>
            <a:r>
              <a:rPr lang="th-TH" sz="2000" b="1" dirty="0" smtClean="0">
                <a:effectLst/>
                <a:latin typeface="TH SarabunPSK" pitchFamily="34" charset="-34"/>
                <a:ea typeface="Calibri"/>
                <a:cs typeface="TH SarabunPSK" pitchFamily="34" charset="-34"/>
              </a:rPr>
              <a:t>6).   กรณีที่เป็นการวิจัยที่ใช้คนหรือสัตว์ในการทดลอง จะต้องขออนุมัติการดำเนินการวิจัยจากคณะกรรมการจริยธรรมการวิจัยของสถาบันหรือมหาวิทยาลัย และต้องผ่านการอนุมัติจากคณะกรรมการฯแล้วเมื่อทำสัญญารับทุน</a:t>
            </a:r>
            <a:endParaRPr lang="th-TH" sz="2000" b="1" dirty="0">
              <a:latin typeface="TH SarabunPSK" pitchFamily="34" charset="-34"/>
              <a:cs typeface="TH SarabunPSK" pitchFamily="34" charset="-34"/>
            </a:endParaRPr>
          </a:p>
        </p:txBody>
      </p:sp>
      <p:pic>
        <p:nvPicPr>
          <p:cNvPr id="1026" name="Picture 2" descr="http://research.pcru.ac.th/researchV2/images/Module121/216082_223546534437593_1411748530_n-cro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15338" y="214290"/>
            <a:ext cx="602951" cy="8642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4423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b="1" dirty="0"/>
              <a:t>Do not give up!</a:t>
            </a:r>
          </a:p>
        </p:txBody>
      </p:sp>
      <p:sp>
        <p:nvSpPr>
          <p:cNvPr id="13315" name="Rectangle 3"/>
          <p:cNvSpPr>
            <a:spLocks noGrp="1" noChangeArrowheads="1"/>
          </p:cNvSpPr>
          <p:nvPr>
            <p:ph type="body" idx="1"/>
          </p:nvPr>
        </p:nvSpPr>
        <p:spPr>
          <a:xfrm>
            <a:off x="685800" y="1772816"/>
            <a:ext cx="7772400" cy="4323184"/>
          </a:xfrm>
        </p:spPr>
        <p:txBody>
          <a:bodyPr/>
          <a:lstStyle/>
          <a:p>
            <a:r>
              <a:rPr lang="en-US" dirty="0"/>
              <a:t>According to </a:t>
            </a:r>
            <a:r>
              <a:rPr lang="en-US" dirty="0" smtClean="0"/>
              <a:t>NRCT, less than half </a:t>
            </a:r>
            <a:r>
              <a:rPr lang="en-US" dirty="0"/>
              <a:t>of </a:t>
            </a:r>
            <a:r>
              <a:rPr lang="en-US" dirty="0" smtClean="0"/>
              <a:t>the </a:t>
            </a:r>
            <a:r>
              <a:rPr lang="en-US" i="1" dirty="0" smtClean="0"/>
              <a:t>competitive </a:t>
            </a:r>
            <a:r>
              <a:rPr lang="en-US" dirty="0"/>
              <a:t>grants </a:t>
            </a:r>
            <a:r>
              <a:rPr lang="en-US" dirty="0" smtClean="0"/>
              <a:t> </a:t>
            </a:r>
            <a:r>
              <a:rPr lang="en-US" dirty="0"/>
              <a:t>will be funded</a:t>
            </a:r>
          </a:p>
          <a:p>
            <a:r>
              <a:rPr lang="en-US" dirty="0" smtClean="0"/>
              <a:t>The decision </a:t>
            </a:r>
            <a:r>
              <a:rPr lang="en-US" dirty="0"/>
              <a:t>not to </a:t>
            </a:r>
            <a:r>
              <a:rPr lang="en-US" dirty="0" smtClean="0"/>
              <a:t>fund </a:t>
            </a:r>
            <a:r>
              <a:rPr lang="en-US" dirty="0"/>
              <a:t>does not necessarily reflect on the quality of your grant proposal</a:t>
            </a:r>
          </a:p>
          <a:p>
            <a:r>
              <a:rPr lang="en-US" dirty="0"/>
              <a:t>Good people (even excellent people) can have proposals </a:t>
            </a:r>
            <a:r>
              <a:rPr lang="en-US" dirty="0" smtClean="0"/>
              <a:t>rejected ; </a:t>
            </a:r>
            <a:r>
              <a:rPr lang="en-US" sz="3600" b="1" dirty="0">
                <a:solidFill>
                  <a:srgbClr val="FF0000"/>
                </a:solidFill>
              </a:rPr>
              <a:t>take rejection as a learning experience </a:t>
            </a:r>
            <a:endParaRPr lang="en-US" b="1" dirty="0">
              <a:solidFill>
                <a:srgbClr val="FF0000"/>
              </a:solidFill>
            </a:endParaRPr>
          </a:p>
          <a:p>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a:p>
        </p:txBody>
      </p:sp>
      <p:pic>
        <p:nvPicPr>
          <p:cNvPr id="3073"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b="1" dirty="0" smtClean="0">
                <a:solidFill>
                  <a:srgbClr val="FFFF00"/>
                </a:solidFill>
              </a:rPr>
              <a:t>โครงการวิจัยที่จะได้รับการสนับสนุน</a:t>
            </a:r>
            <a:endParaRPr lang="th-TH" b="1" dirty="0">
              <a:solidFill>
                <a:srgbClr val="FFFF00"/>
              </a:solidFill>
            </a:endParaRPr>
          </a:p>
        </p:txBody>
      </p:sp>
      <p:sp>
        <p:nvSpPr>
          <p:cNvPr id="3" name="Content Placeholder 2"/>
          <p:cNvSpPr>
            <a:spLocks noGrp="1"/>
          </p:cNvSpPr>
          <p:nvPr>
            <p:ph idx="1"/>
          </p:nvPr>
        </p:nvSpPr>
        <p:spPr/>
        <p:txBody>
          <a:bodyPr>
            <a:noAutofit/>
          </a:bodyPr>
          <a:lstStyle/>
          <a:p>
            <a:pPr marL="514350" indent="-514350">
              <a:buAutoNum type="arabicPeriod"/>
            </a:pPr>
            <a:r>
              <a:rPr lang="th-TH" sz="3000" b="1" dirty="0" smtClean="0">
                <a:solidFill>
                  <a:srgbClr val="00FF00"/>
                </a:solidFill>
                <a:latin typeface="CordiaUPC" pitchFamily="34" charset="-34"/>
                <a:cs typeface="+mj-cs"/>
              </a:rPr>
              <a:t>วัตถุประสงค์ (</a:t>
            </a:r>
            <a:r>
              <a:rPr lang="en-US" sz="3000" b="1" dirty="0" smtClean="0">
                <a:solidFill>
                  <a:srgbClr val="00FF00"/>
                </a:solidFill>
                <a:latin typeface="CordiaUPC" pitchFamily="34" charset="-34"/>
                <a:cs typeface="+mj-cs"/>
              </a:rPr>
              <a:t>Objectives</a:t>
            </a:r>
            <a:r>
              <a:rPr lang="th-TH" sz="3000" b="1" dirty="0" smtClean="0">
                <a:solidFill>
                  <a:srgbClr val="00FF00"/>
                </a:solidFill>
                <a:latin typeface="CordiaUPC" pitchFamily="34" charset="-34"/>
                <a:cs typeface="+mj-cs"/>
              </a:rPr>
              <a:t>) ต้องมีเป้าหมายของผลผลิตและผลลัพธ์ที่เป็นรูปธรรม และสามารถนำไปใช้ประโยชน์ได้จริง</a:t>
            </a:r>
          </a:p>
          <a:p>
            <a:pPr marL="514350" indent="-514350">
              <a:buAutoNum type="arabicPeriod"/>
            </a:pPr>
            <a:r>
              <a:rPr lang="th-TH" sz="3000" b="1" dirty="0" smtClean="0">
                <a:solidFill>
                  <a:schemeClr val="bg1"/>
                </a:solidFill>
                <a:latin typeface="CordiaUPC" pitchFamily="34" charset="-34"/>
                <a:cs typeface="+mj-cs"/>
              </a:rPr>
              <a:t>มีวิธีการ (</a:t>
            </a:r>
            <a:r>
              <a:rPr lang="en-US" sz="3000" b="1" dirty="0" smtClean="0">
                <a:solidFill>
                  <a:schemeClr val="bg1"/>
                </a:solidFill>
                <a:latin typeface="CordiaUPC" pitchFamily="34" charset="-34"/>
                <a:cs typeface="+mj-cs"/>
              </a:rPr>
              <a:t>Methods</a:t>
            </a:r>
            <a:r>
              <a:rPr lang="th-TH" sz="3000" b="1" dirty="0" smtClean="0">
                <a:solidFill>
                  <a:schemeClr val="bg1"/>
                </a:solidFill>
                <a:latin typeface="CordiaUPC" pitchFamily="34" charset="-34"/>
                <a:cs typeface="+mj-cs"/>
              </a:rPr>
              <a:t>) ที่แสดงถึงการบรรลุเป้าหมายในระดับผลผลิตและผลลัพธ์ ทั้งเชิงปริมาณ เชิงคุณภาพ เวลา และต้นทุน</a:t>
            </a:r>
          </a:p>
          <a:p>
            <a:pPr marL="514350" indent="-514350">
              <a:buAutoNum type="arabicPeriod"/>
            </a:pPr>
            <a:r>
              <a:rPr lang="th-TH" sz="3000" b="1" dirty="0" smtClean="0">
                <a:solidFill>
                  <a:srgbClr val="FFC000"/>
                </a:solidFill>
                <a:latin typeface="CordiaUPC" pitchFamily="34" charset="-34"/>
                <a:cs typeface="+mj-cs"/>
              </a:rPr>
              <a:t>การดำเนินการวิจัยสามารถบรรลุผลได้สูง โดยนักวิจัยต้องมีศักยภาพ</a:t>
            </a:r>
          </a:p>
          <a:p>
            <a:pPr marL="514350" indent="-514350">
              <a:buAutoNum type="arabicPeriod"/>
            </a:pPr>
            <a:r>
              <a:rPr lang="th-TH" sz="3000" b="1" dirty="0" smtClean="0">
                <a:solidFill>
                  <a:srgbClr val="00FF00"/>
                </a:solidFill>
                <a:latin typeface="CordiaUPC" pitchFamily="34" charset="-34"/>
                <a:cs typeface="+mj-cs"/>
              </a:rPr>
              <a:t>งบประมาณและระยะเวลาของโครงการเหมาะสม</a:t>
            </a:r>
          </a:p>
          <a:p>
            <a:pPr marL="514350" indent="-514350">
              <a:buAutoNum type="arabicPeriod"/>
            </a:pPr>
            <a:r>
              <a:rPr lang="th-TH" sz="3000" b="1" dirty="0" smtClean="0">
                <a:solidFill>
                  <a:schemeClr val="bg1"/>
                </a:solidFill>
                <a:latin typeface="CordiaUPC" pitchFamily="34" charset="-34"/>
                <a:cs typeface="+mj-cs"/>
              </a:rPr>
              <a:t>อยู่ภายใต้กรอบการวิจัยที่ประกาศ</a:t>
            </a:r>
          </a:p>
          <a:p>
            <a:pPr marL="514350" indent="-514350">
              <a:buAutoNum type="arabicPeriod"/>
            </a:pPr>
            <a:r>
              <a:rPr lang="th-TH" sz="3000" b="1" dirty="0" smtClean="0">
                <a:solidFill>
                  <a:srgbClr val="FFC000"/>
                </a:solidFill>
                <a:latin typeface="CordiaUPC" pitchFamily="34" charset="-34"/>
                <a:cs typeface="+mj-cs"/>
              </a:rPr>
              <a:t>ควรมีผู้ใช้ประโยชน์ร่วมโครงการด้วย </a:t>
            </a:r>
            <a:endParaRPr lang="th-TH" sz="3000" b="1" dirty="0">
              <a:solidFill>
                <a:srgbClr val="FFC000"/>
              </a:solidFill>
              <a:latin typeface="CordiaUPC" pitchFamily="34" charset="-34"/>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h-TH" b="1" dirty="0" smtClean="0"/>
              <a:t>แนวทางการประเมินโครงการวิจัย</a:t>
            </a:r>
            <a:br>
              <a:rPr lang="th-TH" b="1" dirty="0" smtClean="0"/>
            </a:br>
            <a:r>
              <a:rPr lang="th-TH" b="1" dirty="0" smtClean="0"/>
              <a:t>(</a:t>
            </a:r>
            <a:r>
              <a:rPr lang="th-TH" b="1" dirty="0" err="1" smtClean="0"/>
              <a:t>วช</a:t>
            </a:r>
            <a:r>
              <a:rPr lang="th-TH" b="1" dirty="0" smtClean="0"/>
              <a:t>.)</a:t>
            </a:r>
            <a:endParaRPr lang="th-TH" b="1" dirty="0"/>
          </a:p>
        </p:txBody>
      </p:sp>
      <p:sp>
        <p:nvSpPr>
          <p:cNvPr id="3" name="Content Placeholder 2"/>
          <p:cNvSpPr>
            <a:spLocks noGrp="1"/>
          </p:cNvSpPr>
          <p:nvPr>
            <p:ph idx="1"/>
          </p:nvPr>
        </p:nvSpPr>
        <p:spPr>
          <a:xfrm>
            <a:off x="251520" y="1600200"/>
            <a:ext cx="8712968" cy="5141168"/>
          </a:xfrm>
        </p:spPr>
        <p:txBody>
          <a:bodyPr>
            <a:noAutofit/>
          </a:bodyPr>
          <a:lstStyle/>
          <a:p>
            <a:r>
              <a:rPr lang="th-TH" sz="3600" b="1" dirty="0" smtClean="0">
                <a:latin typeface="Angsana New" panose="02020603050405020304" pitchFamily="18" charset="-34"/>
                <a:cs typeface="Angsana New" panose="02020603050405020304" pitchFamily="18" charset="-34"/>
              </a:rPr>
              <a:t>1. ความสอดคล้องกับยุทธศาสตร์การพัฒนาประเทศ (2555 – 2559) </a:t>
            </a:r>
            <a:r>
              <a:rPr lang="th-TH" dirty="0" smtClean="0">
                <a:latin typeface="Angsana New" panose="02020603050405020304" pitchFamily="18" charset="-34"/>
                <a:cs typeface="Angsana New" panose="02020603050405020304" pitchFamily="18" charset="-34"/>
              </a:rPr>
              <a:t>					10 	คะแนน</a:t>
            </a:r>
          </a:p>
          <a:p>
            <a:r>
              <a:rPr lang="th-TH" sz="3600" b="1" dirty="0" smtClean="0">
                <a:latin typeface="Angsana New" panose="02020603050405020304" pitchFamily="18" charset="-34"/>
                <a:cs typeface="Angsana New" panose="02020603050405020304" pitchFamily="18" charset="-34"/>
              </a:rPr>
              <a:t>2. คุณค่าทางปัญญาของโครงการวิจัย</a:t>
            </a:r>
          </a:p>
          <a:p>
            <a:pPr lvl="2"/>
            <a:r>
              <a:rPr lang="th-TH" sz="3200" dirty="0" smtClean="0">
                <a:latin typeface="Angsana New" panose="02020603050405020304" pitchFamily="18" charset="-34"/>
                <a:cs typeface="Angsana New" panose="02020603050405020304" pitchFamily="18" charset="-34"/>
              </a:rPr>
              <a:t>ปัจจัย</a:t>
            </a:r>
            <a:r>
              <a:rPr lang="th-TH" sz="3200" dirty="0">
                <a:latin typeface="Angsana New" panose="02020603050405020304" pitchFamily="18" charset="-34"/>
                <a:cs typeface="Angsana New" panose="02020603050405020304" pitchFamily="18" charset="-34"/>
              </a:rPr>
              <a:t>การวิจัย		</a:t>
            </a:r>
            <a:r>
              <a:rPr lang="th-TH" sz="3200" dirty="0" smtClean="0">
                <a:latin typeface="Angsana New" panose="02020603050405020304" pitchFamily="18" charset="-34"/>
                <a:cs typeface="Angsana New" panose="02020603050405020304" pitchFamily="18" charset="-34"/>
              </a:rPr>
              <a:t>	20</a:t>
            </a:r>
            <a:r>
              <a:rPr lang="th-TH" sz="3200" dirty="0">
                <a:latin typeface="Angsana New" panose="02020603050405020304" pitchFamily="18" charset="-34"/>
                <a:cs typeface="Angsana New" panose="02020603050405020304" pitchFamily="18" charset="-34"/>
              </a:rPr>
              <a:t>	คะแนน</a:t>
            </a:r>
          </a:p>
          <a:p>
            <a:pPr lvl="2"/>
            <a:r>
              <a:rPr lang="th-TH" sz="3200" dirty="0">
                <a:latin typeface="Angsana New" panose="02020603050405020304" pitchFamily="18" charset="-34"/>
                <a:cs typeface="Angsana New" panose="02020603050405020304" pitchFamily="18" charset="-34"/>
              </a:rPr>
              <a:t>กระบวนการวิจัย		20	คะแนน</a:t>
            </a:r>
          </a:p>
          <a:p>
            <a:pPr lvl="2"/>
            <a:r>
              <a:rPr lang="th-TH" sz="3200" dirty="0">
                <a:latin typeface="Angsana New" panose="02020603050405020304" pitchFamily="18" charset="-34"/>
                <a:cs typeface="Angsana New" panose="02020603050405020304" pitchFamily="18" charset="-34"/>
              </a:rPr>
              <a:t>ผลผลิตการวิจัย		20	</a:t>
            </a:r>
            <a:r>
              <a:rPr lang="th-TH" sz="3200" dirty="0" smtClean="0">
                <a:latin typeface="Angsana New" panose="02020603050405020304" pitchFamily="18" charset="-34"/>
                <a:cs typeface="Angsana New" panose="02020603050405020304" pitchFamily="18" charset="-34"/>
              </a:rPr>
              <a:t>คะแนน</a:t>
            </a:r>
          </a:p>
          <a:p>
            <a:r>
              <a:rPr lang="th-TH" sz="3600" b="1" dirty="0" smtClean="0">
                <a:latin typeface="Angsana New" panose="02020603050405020304" pitchFamily="18" charset="-34"/>
                <a:cs typeface="Angsana New" panose="02020603050405020304" pitchFamily="18" charset="-34"/>
              </a:rPr>
              <a:t>3. ผลกระทบของโครงการวิจัย </a:t>
            </a:r>
            <a:r>
              <a:rPr lang="en-US" sz="3600" b="1" dirty="0" smtClean="0">
                <a:latin typeface="Angsana New" panose="02020603050405020304" pitchFamily="18" charset="-34"/>
                <a:cs typeface="Angsana New" panose="02020603050405020304" pitchFamily="18" charset="-34"/>
              </a:rPr>
              <a:t>(Impact) </a:t>
            </a:r>
            <a:r>
              <a:rPr lang="th-TH" sz="3600" b="1" dirty="0" smtClean="0">
                <a:latin typeface="Angsana New" panose="02020603050405020304" pitchFamily="18" charset="-34"/>
                <a:cs typeface="Angsana New" panose="02020603050405020304" pitchFamily="18" charset="-34"/>
              </a:rPr>
              <a:t>30 คะแนน</a:t>
            </a:r>
          </a:p>
          <a:p>
            <a:pPr marL="0" indent="0">
              <a:buNone/>
            </a:pPr>
            <a:r>
              <a:rPr lang="th-TH" dirty="0">
                <a:latin typeface="Angsana New" panose="02020603050405020304" pitchFamily="18" charset="-34"/>
                <a:cs typeface="Angsana New" panose="02020603050405020304" pitchFamily="18" charset="-34"/>
              </a:rPr>
              <a:t>	</a:t>
            </a:r>
            <a:r>
              <a:rPr lang="th-TH" dirty="0" smtClean="0">
                <a:latin typeface="Angsana New" panose="02020603050405020304" pitchFamily="18" charset="-34"/>
                <a:cs typeface="Angsana New" panose="02020603050405020304" pitchFamily="18" charset="-34"/>
              </a:rPr>
              <a:t>1+2+3	ต้องไม่น้อยกว่า		70	คะแนน</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t="3489" b="3489"/>
          <a:stretch>
            <a:fillRect/>
          </a:stretch>
        </p:blipFill>
        <p:spPr bwMode="auto">
          <a:xfrm>
            <a:off x="217715" y="188640"/>
            <a:ext cx="8926285" cy="6642738"/>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624" y="116632"/>
            <a:ext cx="8229600" cy="720080"/>
          </a:xfrm>
        </p:spPr>
        <p:txBody>
          <a:bodyPr>
            <a:normAutofit fontScale="90000"/>
          </a:bodyPr>
          <a:lstStyle/>
          <a:p>
            <a:r>
              <a:rPr lang="en-US" b="1" dirty="0" smtClean="0"/>
              <a:t>KEY SUCCESS FOR GRANT (10)</a:t>
            </a:r>
            <a:endParaRPr lang="th-TH" b="1" dirty="0"/>
          </a:p>
        </p:txBody>
      </p:sp>
      <p:sp>
        <p:nvSpPr>
          <p:cNvPr id="3" name="Content Placeholder 2"/>
          <p:cNvSpPr>
            <a:spLocks noGrp="1"/>
          </p:cNvSpPr>
          <p:nvPr>
            <p:ph idx="1"/>
          </p:nvPr>
        </p:nvSpPr>
        <p:spPr>
          <a:xfrm>
            <a:off x="1547664" y="980728"/>
            <a:ext cx="6120680" cy="5688632"/>
          </a:xfrm>
        </p:spPr>
        <p:txBody>
          <a:bodyPr>
            <a:noAutofit/>
          </a:bodyPr>
          <a:lstStyle/>
          <a:p>
            <a:pPr marL="0" indent="0">
              <a:buNone/>
            </a:pPr>
            <a:r>
              <a:rPr lang="en-US" dirty="0" smtClean="0"/>
              <a:t>P	=</a:t>
            </a:r>
            <a:r>
              <a:rPr lang="en-US" dirty="0"/>
              <a:t>	</a:t>
            </a:r>
            <a:r>
              <a:rPr lang="en-US" dirty="0" smtClean="0"/>
              <a:t>Principal </a:t>
            </a:r>
            <a:r>
              <a:rPr lang="en-US" dirty="0" smtClean="0"/>
              <a:t>Investigator</a:t>
            </a:r>
            <a:endParaRPr lang="en-US" dirty="0" smtClean="0"/>
          </a:p>
          <a:p>
            <a:pPr marL="0" indent="0">
              <a:buNone/>
            </a:pPr>
            <a:r>
              <a:rPr lang="en-US" dirty="0" smtClean="0"/>
              <a:t>P	=	Planning</a:t>
            </a:r>
          </a:p>
          <a:p>
            <a:pPr marL="0" indent="0">
              <a:buNone/>
            </a:pPr>
            <a:r>
              <a:rPr lang="en-US" dirty="0" smtClean="0"/>
              <a:t>P	=</a:t>
            </a:r>
            <a:r>
              <a:rPr lang="en-US" dirty="0"/>
              <a:t>	</a:t>
            </a:r>
            <a:r>
              <a:rPr lang="en-US" dirty="0" smtClean="0"/>
              <a:t>Proposal</a:t>
            </a:r>
          </a:p>
          <a:p>
            <a:pPr marL="0" indent="0">
              <a:buNone/>
            </a:pPr>
            <a:r>
              <a:rPr lang="en-US" dirty="0" smtClean="0"/>
              <a:t>P	=	Permit</a:t>
            </a:r>
          </a:p>
          <a:p>
            <a:pPr marL="0" indent="0">
              <a:buNone/>
            </a:pPr>
            <a:r>
              <a:rPr lang="en-US" dirty="0" smtClean="0"/>
              <a:t>P	=	Process</a:t>
            </a:r>
          </a:p>
          <a:p>
            <a:pPr marL="0" indent="0">
              <a:buNone/>
            </a:pPr>
            <a:r>
              <a:rPr lang="en-US" dirty="0" smtClean="0"/>
              <a:t>P	=	Progress</a:t>
            </a:r>
          </a:p>
          <a:p>
            <a:pPr marL="0" indent="0">
              <a:buNone/>
            </a:pPr>
            <a:r>
              <a:rPr lang="en-US" dirty="0" smtClean="0"/>
              <a:t>P	=	Product</a:t>
            </a:r>
          </a:p>
          <a:p>
            <a:pPr marL="0" indent="0">
              <a:buNone/>
            </a:pPr>
            <a:r>
              <a:rPr lang="en-US" dirty="0" smtClean="0"/>
              <a:t>P	=	Publish</a:t>
            </a:r>
          </a:p>
          <a:p>
            <a:pPr marL="0" indent="0">
              <a:buNone/>
            </a:pPr>
            <a:r>
              <a:rPr lang="en-US" dirty="0" smtClean="0"/>
              <a:t>P	=	Public Relations</a:t>
            </a:r>
          </a:p>
          <a:p>
            <a:pPr marL="0" indent="0">
              <a:buNone/>
            </a:pPr>
            <a:r>
              <a:rPr lang="en-US" dirty="0" smtClean="0"/>
              <a:t>P	=	Public Use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ตราวช..png"/>
          <p:cNvPicPr>
            <a:picLocks noChangeAspect="1"/>
          </p:cNvPicPr>
          <p:nvPr/>
        </p:nvPicPr>
        <p:blipFill>
          <a:blip r:embed="rId2" cstate="print">
            <a:lum bright="24000" contrast="-2000"/>
          </a:blip>
          <a:stretch>
            <a:fillRect/>
          </a:stretch>
        </p:blipFill>
        <p:spPr>
          <a:xfrm>
            <a:off x="0" y="0"/>
            <a:ext cx="9144000" cy="6858000"/>
          </a:xfrm>
          <a:prstGeom prst="rect">
            <a:avLst/>
          </a:prstGeom>
          <a:solidFill>
            <a:srgbClr val="0000CC"/>
          </a:solidFill>
          <a:ln>
            <a:solidFill>
              <a:srgbClr val="00B050"/>
            </a:solidFill>
          </a:ln>
          <a:effectLst>
            <a:outerShdw blurRad="50800" dir="14280000" sx="106000" sy="106000" algn="ctr" rotWithShape="0">
              <a:srgbClr val="000000">
                <a:alpha val="23000"/>
              </a:srgbClr>
            </a:outerShdw>
          </a:effectLst>
        </p:spPr>
      </p:pic>
      <p:sp>
        <p:nvSpPr>
          <p:cNvPr id="4" name="Content Placeholder 3"/>
          <p:cNvSpPr txBox="1">
            <a:spLocks noGrp="1"/>
          </p:cNvSpPr>
          <p:nvPr>
            <p:ph idx="1"/>
          </p:nvPr>
        </p:nvSpPr>
        <p:spPr>
          <a:xfrm>
            <a:off x="-285750" y="2286000"/>
            <a:ext cx="9429750" cy="1200150"/>
          </a:xfrm>
        </p:spPr>
        <p:txBody>
          <a:bodyPr>
            <a:spAutoFit/>
          </a:bodyPr>
          <a:lstStyle/>
          <a:p>
            <a:pPr algn="ctr" eaLnBrk="1" fontAlgn="auto" hangingPunct="1">
              <a:spcBef>
                <a:spcPts val="0"/>
              </a:spcBef>
              <a:spcAft>
                <a:spcPts val="0"/>
              </a:spcAft>
              <a:buFont typeface="Wingdings 3" pitchFamily="18" charset="2"/>
              <a:buNone/>
              <a:defRPr/>
            </a:pPr>
            <a:r>
              <a:rPr lang="en-US" sz="7200"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Thank You</a:t>
            </a:r>
            <a:endParaRPr lang="en-US" sz="7200" b="1"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sp>
        <p:nvSpPr>
          <p:cNvPr id="77828" name="TextBox 6"/>
          <p:cNvSpPr txBox="1">
            <a:spLocks noChangeArrowheads="1"/>
          </p:cNvSpPr>
          <p:nvPr/>
        </p:nvSpPr>
        <p:spPr bwMode="auto">
          <a:xfrm>
            <a:off x="2214563" y="6073775"/>
            <a:ext cx="5500687" cy="830263"/>
          </a:xfrm>
          <a:prstGeom prst="rect">
            <a:avLst/>
          </a:prstGeom>
          <a:solidFill>
            <a:srgbClr val="1E4D07"/>
          </a:solidFill>
          <a:ln w="9525">
            <a:noFill/>
            <a:miter lim="800000"/>
            <a:headEnd/>
            <a:tailEnd/>
          </a:ln>
        </p:spPr>
        <p:txBody>
          <a:bodyPr>
            <a:spAutoFit/>
          </a:bodyPr>
          <a:lstStyle/>
          <a:p>
            <a:r>
              <a:rPr lang="en-US" sz="4800" b="1" dirty="0">
                <a:solidFill>
                  <a:srgbClr val="FFFF00"/>
                </a:solidFill>
                <a:latin typeface="Tahoma" pitchFamily="34" charset="0"/>
                <a:cs typeface="Tahoma" pitchFamily="34" charset="0"/>
              </a:rPr>
              <a:t>www.nrct.go.th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ttps://encrypted-tbn2.gstatic.com/images?q=tbn:ANd9GcTXUegixp7iISUVYHCZrGUuyAZXmkE_m6Q765Ff1VmDC2EkrPinDg">
            <a:hlinkClick r:id="rId2"/>
          </p:cNvPr>
          <p:cNvPicPr>
            <a:picLocks noChangeAspect="1" noChangeArrowheads="1"/>
          </p:cNvPicPr>
          <p:nvPr/>
        </p:nvPicPr>
        <p:blipFill>
          <a:blip r:embed="rId3" cstate="print"/>
          <a:srcRect/>
          <a:stretch>
            <a:fillRect/>
          </a:stretch>
        </p:blipFill>
        <p:spPr bwMode="auto">
          <a:xfrm>
            <a:off x="0" y="1571625"/>
            <a:ext cx="9144000" cy="5286375"/>
          </a:xfrm>
          <a:prstGeom prst="rect">
            <a:avLst/>
          </a:prstGeom>
          <a:noFill/>
          <a:ln w="9525">
            <a:solidFill>
              <a:srgbClr val="FF0000"/>
            </a:solidFill>
            <a:miter lim="800000"/>
            <a:headEnd/>
            <a:tailEnd/>
          </a:ln>
        </p:spPr>
      </p:pic>
      <p:sp>
        <p:nvSpPr>
          <p:cNvPr id="14339" name="TextBox 3"/>
          <p:cNvSpPr txBox="1">
            <a:spLocks noChangeArrowheads="1"/>
          </p:cNvSpPr>
          <p:nvPr/>
        </p:nvSpPr>
        <p:spPr bwMode="auto">
          <a:xfrm>
            <a:off x="1428728" y="357188"/>
            <a:ext cx="7000923" cy="1015663"/>
          </a:xfrm>
          <a:prstGeom prst="rect">
            <a:avLst/>
          </a:prstGeom>
          <a:noFill/>
          <a:ln w="9525">
            <a:noFill/>
            <a:miter lim="800000"/>
            <a:headEnd/>
            <a:tailEnd/>
          </a:ln>
        </p:spPr>
        <p:txBody>
          <a:bodyPr wrap="square">
            <a:spAutoFit/>
          </a:bodyPr>
          <a:lstStyle/>
          <a:p>
            <a:r>
              <a:rPr lang="th-TH" sz="6000" b="1" dirty="0" smtClean="0">
                <a:latin typeface="Cordia New" pitchFamily="34" charset="-34"/>
                <a:ea typeface="Tahoma" pitchFamily="34" charset="0"/>
                <a:cs typeface="Cordia New" pitchFamily="34" charset="-34"/>
              </a:rPr>
              <a:t>เขียนโครงการวิจัยให้</a:t>
            </a:r>
            <a:r>
              <a:rPr lang="th-TH" sz="6000" b="1" dirty="0">
                <a:latin typeface="Cordia New" pitchFamily="34" charset="-34"/>
                <a:ea typeface="Tahoma" pitchFamily="34" charset="0"/>
                <a:cs typeface="Cordia New" pitchFamily="34" charset="-34"/>
              </a:rPr>
              <a:t>โดนใจ</a:t>
            </a:r>
            <a:endParaRPr lang="en-SG" sz="6000" b="1" dirty="0">
              <a:latin typeface="Cordia New" pitchFamily="34" charset="-34"/>
              <a:ea typeface="Tahoma" pitchFamily="34" charset="0"/>
              <a:cs typeface="Cordia New" pitchFamily="34" charset="-34"/>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3357563" y="357188"/>
            <a:ext cx="2550698" cy="1107996"/>
          </a:xfrm>
          <a:prstGeom prst="rect">
            <a:avLst/>
          </a:prstGeom>
          <a:noFill/>
          <a:ln w="9525">
            <a:noFill/>
            <a:miter lim="800000"/>
            <a:headEnd/>
            <a:tailEnd/>
          </a:ln>
        </p:spPr>
        <p:txBody>
          <a:bodyPr wrap="none">
            <a:spAutoFit/>
          </a:bodyPr>
          <a:lstStyle/>
          <a:p>
            <a:r>
              <a:rPr lang="th-TH" sz="6600" b="1" dirty="0">
                <a:latin typeface="Cordia New" pitchFamily="34" charset="-34"/>
                <a:ea typeface="Tahoma" pitchFamily="34" charset="0"/>
                <a:cs typeface="Cordia New" pitchFamily="34" charset="-34"/>
              </a:rPr>
              <a:t>กรรมการ</a:t>
            </a:r>
            <a:endParaRPr lang="en-SG" sz="6600" b="1" dirty="0">
              <a:latin typeface="Cordia New" pitchFamily="34" charset="-34"/>
              <a:ea typeface="Tahoma" pitchFamily="34" charset="0"/>
              <a:cs typeface="Cordia New" pitchFamily="34" charset="-34"/>
            </a:endParaRPr>
          </a:p>
        </p:txBody>
      </p:sp>
      <p:pic>
        <p:nvPicPr>
          <p:cNvPr id="16387" name="Picture 2" descr="https://encrypted-tbn3.gstatic.com/images?q=tbn:ANd9GcShBqyEgj94dYNGNuYaxnYoqilztwkcZRJ_aQvPDx0XE_6x4YSYAPpH4Wvw"/>
          <p:cNvPicPr>
            <a:picLocks noChangeAspect="1" noChangeArrowheads="1"/>
          </p:cNvPicPr>
          <p:nvPr/>
        </p:nvPicPr>
        <p:blipFill>
          <a:blip r:embed="rId2" cstate="print"/>
          <a:srcRect/>
          <a:stretch>
            <a:fillRect/>
          </a:stretch>
        </p:blipFill>
        <p:spPr bwMode="auto">
          <a:xfrm>
            <a:off x="0" y="2071678"/>
            <a:ext cx="9144000" cy="5572140"/>
          </a:xfrm>
          <a:prstGeom prst="rect">
            <a:avLst/>
          </a:prstGeom>
          <a:noFill/>
          <a:ln w="9525">
            <a:solidFill>
              <a:srgbClr val="00B050"/>
            </a:solidFill>
            <a:miter lim="800000"/>
            <a:headEnd/>
            <a:tailEnd/>
          </a:ln>
        </p:spPr>
      </p:pic>
      <p:pic>
        <p:nvPicPr>
          <p:cNvPr id="1026" name="Picture 2" descr="http://www.nrct.go.th/th/portals/0/images/banner_%E0%B8%A5%E0%B8%A7%E0%B8%8A.png">
            <a:hlinkClick r:id="rId3"/>
          </p:cNvPr>
          <p:cNvPicPr>
            <a:picLocks noChangeAspect="1" noChangeArrowheads="1"/>
          </p:cNvPicPr>
          <p:nvPr/>
        </p:nvPicPr>
        <p:blipFill>
          <a:blip r:embed="rId4" cstate="print"/>
          <a:srcRect/>
          <a:stretch>
            <a:fillRect/>
          </a:stretch>
        </p:blipFill>
        <p:spPr bwMode="auto">
          <a:xfrm>
            <a:off x="571472" y="714356"/>
            <a:ext cx="2190750" cy="1285876"/>
          </a:xfrm>
          <a:prstGeom prst="rect">
            <a:avLst/>
          </a:prstGeom>
          <a:noFill/>
        </p:spPr>
      </p:pic>
      <p:pic>
        <p:nvPicPr>
          <p:cNvPr id="1028" name="Picture 4" descr="https://encrypted-tbn1.gstatic.com/images?q=tbn:ANd9GcQj0eOAzhF1coGrUlhG7w-uJAswoZ_1faX3svAvkUED9qKHmgmqQ7Dn8XY">
            <a:hlinkClick r:id="rId5"/>
          </p:cNvPr>
          <p:cNvPicPr>
            <a:picLocks noChangeAspect="1" noChangeArrowheads="1"/>
          </p:cNvPicPr>
          <p:nvPr/>
        </p:nvPicPr>
        <p:blipFill>
          <a:blip r:embed="rId6" cstate="print"/>
          <a:srcRect/>
          <a:stretch>
            <a:fillRect/>
          </a:stretch>
        </p:blipFill>
        <p:spPr bwMode="auto">
          <a:xfrm>
            <a:off x="6429388" y="642918"/>
            <a:ext cx="1357322" cy="1228726"/>
          </a:xfrm>
          <a:prstGeom prst="rect">
            <a:avLst/>
          </a:prstGeom>
          <a:noFill/>
        </p:spPr>
      </p:pic>
      <p:pic>
        <p:nvPicPr>
          <p:cNvPr id="1032" name="Picture 8" descr="https://encrypted-tbn3.gstatic.com/images?q=tbn:ANd9GcQFfTbFA80oPwBgptWyc31AX-DnQCuk0w09XPZH1deuKDuuVyD-KzMnrPz_">
            <a:hlinkClick r:id="rId7"/>
          </p:cNvPr>
          <p:cNvPicPr>
            <a:picLocks noChangeAspect="1" noChangeArrowheads="1"/>
          </p:cNvPicPr>
          <p:nvPr/>
        </p:nvPicPr>
        <p:blipFill>
          <a:blip r:embed="rId8" cstate="print"/>
          <a:srcRect/>
          <a:stretch>
            <a:fillRect/>
          </a:stretch>
        </p:blipFill>
        <p:spPr bwMode="auto">
          <a:xfrm>
            <a:off x="5715008" y="3238499"/>
            <a:ext cx="1228724" cy="819150"/>
          </a:xfrm>
          <a:prstGeom prst="rect">
            <a:avLst/>
          </a:prstGeom>
          <a:noFill/>
        </p:spPr>
      </p:pic>
      <p:pic>
        <p:nvPicPr>
          <p:cNvPr id="1034" name="Picture 10" descr="https://encrypted-tbn2.gstatic.com/images?q=tbn:ANd9GcS-iE_5DHHRFn0EXe5NACqWpvZ7av0sGQ3n68La4GE53yL5tth0pn5pyvY">
            <a:hlinkClick r:id="rId9"/>
          </p:cNvPr>
          <p:cNvPicPr>
            <a:picLocks noChangeAspect="1" noChangeArrowheads="1"/>
          </p:cNvPicPr>
          <p:nvPr/>
        </p:nvPicPr>
        <p:blipFill>
          <a:blip r:embed="rId10" cstate="print"/>
          <a:srcRect/>
          <a:stretch>
            <a:fillRect/>
          </a:stretch>
        </p:blipFill>
        <p:spPr bwMode="auto">
          <a:xfrm>
            <a:off x="2357422" y="4500570"/>
            <a:ext cx="1238250" cy="10382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http://thegraphicsfairy.com/wp-content/uploads/2013/01/RetroArrowValentineGraphicsFairy21.jpg">
            <a:hlinkClick r:id="rId2"/>
          </p:cNvPr>
          <p:cNvPicPr>
            <a:picLocks noChangeAspect="1" noChangeArrowheads="1"/>
          </p:cNvPicPr>
          <p:nvPr/>
        </p:nvPicPr>
        <p:blipFill>
          <a:blip r:embed="rId3" cstate="print"/>
          <a:srcRect/>
          <a:stretch>
            <a:fillRect/>
          </a:stretch>
        </p:blipFill>
        <p:spPr bwMode="auto">
          <a:xfrm>
            <a:off x="2286000" y="785813"/>
            <a:ext cx="4686300" cy="3929062"/>
          </a:xfrm>
          <a:prstGeom prst="rect">
            <a:avLst/>
          </a:prstGeom>
          <a:noFill/>
          <a:ln w="9525">
            <a:noFill/>
            <a:miter lim="800000"/>
            <a:headEnd/>
            <a:tailEnd/>
          </a:ln>
        </p:spPr>
      </p:pic>
      <p:sp>
        <p:nvSpPr>
          <p:cNvPr id="2" name="TextBox 1"/>
          <p:cNvSpPr txBox="1">
            <a:spLocks noChangeArrowheads="1"/>
          </p:cNvSpPr>
          <p:nvPr/>
        </p:nvSpPr>
        <p:spPr bwMode="auto">
          <a:xfrm>
            <a:off x="3516313" y="2170113"/>
            <a:ext cx="2541587" cy="830262"/>
          </a:xfrm>
          <a:prstGeom prst="rect">
            <a:avLst/>
          </a:prstGeom>
          <a:noFill/>
          <a:ln w="9525">
            <a:noFill/>
            <a:miter lim="800000"/>
            <a:headEnd/>
            <a:tailEnd/>
          </a:ln>
        </p:spPr>
        <p:txBody>
          <a:bodyPr wrap="none">
            <a:spAutoFit/>
          </a:bodyPr>
          <a:lstStyle/>
          <a:p>
            <a:r>
              <a:rPr lang="th-TH" sz="4800" b="1">
                <a:solidFill>
                  <a:srgbClr val="FFFF00"/>
                </a:solidFill>
                <a:latin typeface="Cordia New" pitchFamily="34" charset="-34"/>
                <a:cs typeface="Cordia New" pitchFamily="34" charset="-34"/>
              </a:rPr>
              <a:t>รู้ใจเขาใจเรา</a:t>
            </a:r>
            <a:endParaRPr lang="en-SG" sz="4800" b="1">
              <a:solidFill>
                <a:srgbClr val="FFFF00"/>
              </a:solidFill>
              <a:latin typeface="Cordia New" pitchFamily="34" charset="-34"/>
              <a:cs typeface="Cordia New" pitchFamily="34" charset="-34"/>
            </a:endParaRPr>
          </a:p>
        </p:txBody>
      </p:sp>
      <p:sp>
        <p:nvSpPr>
          <p:cNvPr id="15364" name="AutoShape 2" descr="data:image/jpeg;base64,/9j/4AAQSkZJRgABAQAAAQABAAD/2wCEAAkGBhQSEBQUEhQUFBUUFxUUFxUXFBQXGBUXFBUVFBcYFBQXHCYeFxkkGhcXHy8gJCcpLCwsFR4xNTAqNSYrLCkBCQoKDgwOGg8PFywkHyQpKSwpLSwsKS0pLi8pKSksLikqLCwsKS4sKSwpLCo1LCw0LCwsKSwsLCksMSwsKSwpLP/AABEIAM0A9QMBIgACEQEDEQH/xAAcAAEBAAMBAQEBAAAAAAAAAAAAAQIGBwUIAwT/xAA+EAABBAEABwUEBwgCAwEAAAABAAIDEQQFBgcSITFBEyJRYYEyQnGRFCNSYnKhsSQzU4KSorLRY8JDc8E0/8QAGwEBAAIDAQEAAAAAAAAAAAAAAAEFAwQGAgf/xAA0EQACAQMBBAkDAwQDAAAAAAAAAQIDBBExBRIhQRMiUWFxgZGh0bHB8AYy4RQzkvEjNEL/2gAMAwEAAhEDEQA/AO4oiIAiIgCIiAIiIAiIgCIiAIiIAiIgCIiAIi83T+n4sOEyzGgOAA4ue48mtHUrzKSiss9QhKclGKy2eg+QNBJIAHMk0B6rU9KbUMKKwx5mcOkYtv8AWe6fS1y/WrXefOdTjuRe7E0mvi8+8fyWu2tKV1Jvqo6q12At3ervj2L7s6Nm7ZpiT2UEbR033OcfUNr9V+UO2TJHtQwu+BeP9rnpKByxdLPtLdbJs0sdGvf5OwaP2x47iBNFJHfNze+1v4hwd8gVu+jtKRZDA+GRsjT1aQa8j4HyK+abX9mjNLy48naQSOjd4g8D5ObycPIrLG5a/cV1zsGlJZovdffxXyfSiLS9SdozMyopgI8iuA9yX8BPJ33T6XxrZMrWHGjk7KTIhZJW92bpWNdu+O6TdLdjJSWUcpXoVLee5UWGegi1rO2kaOi4Oy4XOutyN3avJ5UGRbzifReZNtTY23/Q83sGkb0zo2MAbYBf2b3iQtH4b4KcowpZ0N4RAUUkBERAEREAREQBERAERYySBoJJAAFknkAPFNAZErTNYdqWLjEsjueQcCGEboPg554fK1pWvW0Z+S50WO4sgFguHB0teY5M8uvXwWihV9S5b4Q4I6qw2EpJTuP8fn4N2z9rea8ns+zhHQNZvGvNz7v5BfxM2maQBv6RfkYoaPyYD+a1ZVYN+Xa/U6CNhaxWFSj6J/U6JozbNM01kQxyDxjJY75GwT8l0HV3XPGzRUL6fVmJ/dePHh7w8xYXz0rFKWkOaS1zTYc0kOaRyII5FZoXEo68TQudiW9VZprdfdp6fGD6gRc41A2lmZzcfLIEh4Ry1QkP2XgcGv8AA8j5Gr6Ot6E1NZRxtza1LafR1Fx9n3owmmDGlzjQaCST0A5rgGuWtr86cu5RMJETOPAfaP3jz8uXx6Ltc0/2WM3Hb7WRd+Uba3vmSB8CVxpaNxPelu8l9TpthWaUP6iS4vgvDm/P81BQKIFrnTAqhQpSEmVpagVQgyjeQQQSCCCCDRBHEEEciF7mq+msd2RlO0kYw+ZzJGzPa3dfusDC07woEUDVi7Ncl5OBgSTyCOJhe49ByA8XHkB5r285mNo4BrwzMziOEVB0OOeYe8Hw4c+J6AL1CpuPGM55fmhRbYVKcFFvr8scWb3o9mHBGx8LWP7T92Y92nDx7vT/AEv48trs3SEGHyY3dyskj+HG4dnHX3ngejSvP2dh82LHNK4OeTJya1obUjm7rWtAAApbLs0wt6TPyiP32Q6FhJv6vG+q4eALw8reSzLByEurqb0iItk1giIgCIiAIiIAiIgC51tc1mMcbcWM96Ub0nlHyA8t436ArojnULPRfOGsuljk5c0xNh7zu+TGndYB/KB+a1LqeEo9pe7DtVWr78tI8fPkeaUKiLQO6BQKFFJBkUS1EBWu6jgfHwrzWxYu0PPjqslxo8ntY8HyJc2/zWuKqU2tGYqlGnV4Tin4pM9TWHWSbNlEk+7vNaGDdBAqybok8eP5LyrVRQeoQjTioxWEgiIh6BRChQAL2dXdV5ct3d7kQ9uUjgK5hv2j+Q6r89WMTHfFJk5krWQw+1GHd57vDhxokEcOJKaf1tkzGdlG04+IAA2JvdfIOP7wj2Wn7I9SvL3m8Lzf5qyprXspy6G2WZY15JPmf36V1qZA04uiqAsibLPEk8iIj7zr68h0Wr4+KGXVkk25xNucTzLj1Pmv0Y2gAOAHIeHwVUpKKwv5fiZrSyjQe/J703q39uw2jZxBkOnkhxp44g763clidIOBAkMZa5u6eINGwefDiu0av6GbiY0cDTvbgNu5bznOL3uqzVuJNea4Lqrpb6NmwTHk14DvwP7jvkHE+i+i1Y273o55nL7bt+hrZiuEuPmtfzvCIi2SiCIiALWdYdoWLiEsc4ySDnHHxI/E72W/Am1qW0naC4Pdi4rt3d4SyNPG+rGHp5kfBcxtaNS5ecQ9fg6bZ+xOliqtd4T0XPzN80ptgypLELI4W9DXaPHnZ7t+i8KTXrOdzypfTdb/AIgLwCi1XOT1Z0tOwtqaxGmvTPuzYoNoOezllPP4mxu/yaV7mjdsWUz99HFMPK43fMWPyWgopjUnHRkVNn21RYlTXpj3WDsE21fFmxZh9ZFKY3hrXNJDnFpoNeyxz8aXHgFSiTm5vLFpY0rTeVLPEiUqovBukISlUpSQSkREBaUREBSqiUgCiK2hBFVKRAefLokGUPB4A2WkW2z1Hgeq9BEUuTephp0IUm3BYzxZbVUpAvJlKG9F9E6paT+kYOPLYJdG0Or7Te67+4FfO4XadkWVvaPLf4csjf6t2T/utu1fWaOf2/T3reM+x/X8RuyIi3ziwvH1u0z9Fwpphza2m/icQ1v5kL2FzvbRmViwxg+3LvHzDGn/AOuCw15btNv84m5Y0VWuIQejfHwXFnIXvJNk2SbJPUniT80UtFVH0sqWiKQZWixS0BUtQFEICBREJCpKiFSQCgVKhCgAFVS0QFCqxUQGSiloFIMrS1FQ1CAFbRYqAUpaWgUgyaV13Yy79myB/wAwPzjb/pchauubF/8A8+R/7W/4BZ7f95T7b/6kvFfU6KiIrI4ILlm25nHEPT64fPs11Olz/bLgb2HHIP8AxSi/g8Fv67q17lf8b8vqWeyJqN5BvvXqmjjdrK1jSqrD6IEtRFJBUtFaQECqpUpCSEoAiIAiqFSQRFVCoJIqiIQFCqloCAKhqiqAqKFVACUJRyxQC1bQoGqSDKNdg2Mt/ZJz/wA9fKKP/a5A1ds2SY+7o4O/iSyO+RDP+q2LZdcpNuyxaeLXz9jdERFYnCheFrxo/ttH5LKs9mXAfeZ3x+bV7qj2ggg8jwPqvE470XEyUqjpzjNcmn6Hy7SFelrDoc4uVLA73HHd82Hiw/0kLzqVOfUYTU4qUdHxRiqqloehaqiIClCsVbUkAlRFEJFqlAoUIKClqAKoCqBLRSAUpLRQCWqiiApRRVACVFlSlIASsgoqhBQvoDUHE7PRuMKq4w8/GQmQ/wCS4BGwuIaOJcQ0fEmh+q+msSAMjYwcAxrWj4NAAW7ari2c1+oqmKcIdrb9P9n6oiLdOPCIiA5rth1d3o2ZbBxZUcn4Ce670ca/m8lydfTmZiNljfG8bzXtLXDxBFFfOusWgn4eS+B/um2u+2w3uu9Rz8wVXXNPdlvLmdpsG86Sn0Enxjp4fweaiFAtU6MIiBASlUQqSCFRUqIC2lqBCUAtAgRAVRVW0BKRAFkWoDEqUst1KQGKLKliQgKhURAZIVAVUB7uo+je30hjs6B4kd8IvrD86A9V9Crk+xfRVyT5BHBrRC0+bqe/5AM/qXWFY20cQz2nDbdrdJc7i/8AKx5vj8BERbJRBERAFp+0jVD6Zj78Tbnhst8Xt95nx6jzHmtwReJwU1hmahXnQqKpDVHy8UpdI2oakFjzlwN7jrMzQPYd/EAHQ9fA8eprnCqpwcHhn0a0uoXVNVIefc+wxpVVReDaIvxny2scA7hfG+g41x8BZAs+K9rQGr0uY8iPusafrJXDusHgPtOrp06r+/TOnYMeGTE0a1jy8Fk+W8B4PQgWKkPE8PZail1t3Gft4lVd3/RyVKit6fYa2i/PGhLWBpO9XAHy6X51S/RenqWcG3FNrAUVtWlB7MaSlkEpCAGqqhChBFQgVCkEKlLJCFAMSoVkVKQGKiyISkJMVkgXr6qaGOVmQw+6528/hdMZ3nX8QK+LgpS3ng8VJqnFzloll+R2TZxoj6Po6IEU+S5neNycW35hm6PRbOoAqriKwsHzGtVdWpKpLVtsIiKTEEREARF+c87WNLnEADmSgMM7Kjjjc+ZzGRgHec8gNA67xPClxLXPQWI39owsnHfC8n6oStLmnr2fHvN8uY6Wtz1iy35MxBkiOKAAIXAgPfYO/I6uIFCmgcPPp/Q3JETd0NbJIQdyON4eDXLvOALRVcTwCq7us+UMrtLbZ9apaz3ovXVcmcY7QeIWwaG1VDojk5juwxWjeJd3XSDwbfEA+PM9FuGlsxmM1k2kXMlmJ+oxYm73fPdDYmnvSOs1vGhx5Bc91m0rPlZRGVTey3HNx2k7sJeCRv8A25Q0izyG9wWpGTqLhwXN/HzoXz2lUupKjRWG9XnOPbs/OZ/Tp/Wl2TH9Hx2HGwx3Qwd2SYfe6sYfDmeq8ZrAAAAAAKAHQLNRZEklhaFva2lO2j1eLererIsVkVFJtkVpQLIISKVQJSEAK0oFnSEEAW7an7ORnYrpnSuiJeWx00OaQ3g4uHM96xwI5LTIoi5wa0W5xDWjxc40B8yvozQWiW42NFA3lGwNvxPNzvVxJ9Vs0Kam3kpNs3s7anFU3iTfsvxHItIbKM2OywRzDpuP3Xf0vofmVrOkdDzwX20MkfGrcxwb6OrdPoV9JKObfA8Vmlax5Mp6X6grR/uRT9n917HzBSUvoTSGpGFNe/jRWeJc1u46/HeZRta1pDY1juvsZpYj0B3ZGj0NO/NYXbTWha0tvW0/3px917fByAqLomXsZyB+7nhf+IPZ+m8vHytmGkGcoWvHiyVn6OLSsbpTWqLCG0rWelRefD64NTpdc2P6v7kL8pw70tsZ5RtPE+rh/YFo+DqFlvnjikhkiD3bpkLba0DiSXNsXV1fM0u74eI2KNkbBTWNDWjwDRQWe3pvO8yo23fR6JUqck97XD5L5f0P2REW8ceEREARfhmZrYmFzzQHqT5ADmuU65Z+kM55ZHHJFA0kgRyhj30CLke14NG73fhzpYp1FHvNq3tpV3hNLvbwj3NdtqTYISNHuhyJw/cIcTusAved0ElEVQd18lytmumlTJ2k15F8AwFh3QLNMZA62/LjS/odoSeJoD4pmtHVwe4AeZF8F7urepz8rdfI0wwUCTZ3pa6tafZb5n058NOpc7izMvpbLtqVPfdTj3Ya8j+rUvW3IznuYzFMQZwfMXyFjHc6LXcXO+6K8+a9vSun24zjBiM+k5b/AGrcAGcD3pn8mNFGmjn06rXdbdoTIIX4+jt0NiaWumDbYDyDIq9p183chfVftsw0Y52DDJJ3nSyTSb5HeIceyBcfe4A0T0K1lSlcdeosR5R7fEqJZjw7eOe1Hq6vauuGT28x7bJfG5z5XD2eIDGQt5MZZPLia4r9NTdWYNIQ50k7AS/NmbHI3g9jYWshaWvI4+xdcQeq2Fkck0srMcGNrDHGchzQWU0Bz2xNsF7+Nb3sg+JBC2DQ2hosSBsMDdyNl0LJ5kuJJJJJJJPqtq3otzlOS4aLwRhdV02nB4ZyDWTZdk49ui/aIxZto+saPvR+98W38AtMr58j5L6fXg6wakYuZZlj3X/xWU1/qeTv5gV7na84l7abfkurcLPetfNf6Pn0hSlvWndk2TCSYKyGdAKbIOPVp4O4VyPHwWl5eI+J5ZKx0bh7r2lp+RWpKEo6o6ahdUa6zSkn9fTU/ClaVASl5NggVCJaAqyWIWYQg2/ZZoXts4PI7uOO0P43W1g/U/yrtq1TZroD6NgtLhUk9Sv8QHAbjT8G1w8SVtatKMN2GD59ta5/qLltaLgvL+QiIsxVhERAEREAREQBERAEREBq+ndXsuSYyQZEW4a+qliPdAaBTJWOBAJBPFp5nyXjZ0WfjsLnY+NKBybHkP7R/wCBj4gCfLeXQVpW0nVfJyY2nEc7e3mtljEojMkQs02Qg7h3quiLF8yAFhqQ4ZiuJmpz44bPJzJ2QsGTpB4jafYx+B73MCm2ZJOHIcOfNanrfpjLyYml+9i48h3W444SvZV70zx7APDuDx4raMzU0wvxsjLeJsm3k1fZQsbGQI8dh5AOLe+e8a6clruv01CHeoW17/gCQG36Wq1W2516jzP2Xh8ltYqNevFSXV48OXBGiaVhJg7ONvE7oAFU2jvEnoAALtd21U0BJ2WO1rgzHhiiY1zac6f6riQSCAy3A3zJaeQ569s62duc4ZWY0tZzgishzgRW/MAfZI5RnoePgurAKxp0+riRi2ncwqVm6fJY9M/JjDC1jQ1oDWgUABQA8gs0RZyoCIiAL+fO0dHMwsljZI0+69ocPkV/QiEptPKNC0zsgx5LOO98Dj7vtx/0k7w9HcFo+mNmmbBZEYmbx4wnePqw06/gCu6oteVvCXcW9vtm6o8G95d/zqfMU0JY4te0tcObXAtcPiHcVgvpbO0XFMKmijkHg9jXfqFrOkNlODJe6x8JPWN5ofyOtteiwStZcmXVH9QUpf3INeHFfY4jS9/UnV/6ZmRxkXG36yX8DSOB/EaHwJ8Ft+ZsW/g5PpJHf9zSP0W1ah6o/QYHB5DpZHW9w8Bwa0HnQFn4uKinQlvdZGS72xQ6CXQyzJ8FqsZ5+RsoCqIrA4kIiIAiIgCIiAIiIAiIgCIiAIiIDV9cwS6IA0Kfd8u86MD8g5fhh6ktlnjyMloIiAEUPMAggh7+hPAENrgePE8tskha4guAJabFgGj4jwKzWPo05bzM8a0oRxHh/IREWQwBERAEREAREQBERAEREAREQBERAEREAREQBERAEREAREQBERAf/9k="/>
          <p:cNvSpPr>
            <a:spLocks noChangeAspect="1" noChangeArrowheads="1"/>
          </p:cNvSpPr>
          <p:nvPr/>
        </p:nvSpPr>
        <p:spPr bwMode="auto">
          <a:xfrm>
            <a:off x="98425" y="-227013"/>
            <a:ext cx="304800" cy="304801"/>
          </a:xfrm>
          <a:prstGeom prst="rect">
            <a:avLst/>
          </a:prstGeom>
          <a:noFill/>
          <a:ln w="9525">
            <a:noFill/>
            <a:miter lim="800000"/>
            <a:headEnd/>
            <a:tailEnd/>
          </a:ln>
        </p:spPr>
        <p:txBody>
          <a:bodyPr/>
          <a:lstStyle/>
          <a:p>
            <a:endParaRPr lang="en-SG"/>
          </a:p>
        </p:txBody>
      </p:sp>
      <p:sp>
        <p:nvSpPr>
          <p:cNvPr id="6" name="TextBox 5"/>
          <p:cNvSpPr txBox="1">
            <a:spLocks noChangeArrowheads="1"/>
          </p:cNvSpPr>
          <p:nvPr/>
        </p:nvSpPr>
        <p:spPr bwMode="auto">
          <a:xfrm>
            <a:off x="0" y="5411788"/>
            <a:ext cx="9144000" cy="1446212"/>
          </a:xfrm>
          <a:prstGeom prst="rect">
            <a:avLst/>
          </a:prstGeom>
          <a:solidFill>
            <a:srgbClr val="FFFF99"/>
          </a:solidFill>
          <a:ln w="9525">
            <a:noFill/>
            <a:miter lim="800000"/>
            <a:headEnd/>
            <a:tailEnd/>
          </a:ln>
        </p:spPr>
        <p:txBody>
          <a:bodyPr>
            <a:spAutoFit/>
          </a:bodyPr>
          <a:lstStyle/>
          <a:p>
            <a:pPr algn="ctr"/>
            <a:r>
              <a:rPr lang="en-US" sz="4400" b="1">
                <a:latin typeface="Cordia New" pitchFamily="34" charset="-34"/>
                <a:cs typeface="Cordia New" pitchFamily="34" charset="-34"/>
              </a:rPr>
              <a:t>- </a:t>
            </a:r>
            <a:r>
              <a:rPr lang="th-TH" sz="4400" b="1">
                <a:latin typeface="Cordia New" pitchFamily="34" charset="-34"/>
                <a:cs typeface="Cordia New" pitchFamily="34" charset="-34"/>
              </a:rPr>
              <a:t>ทิศทางของแหล่งทุนวิจัย</a:t>
            </a:r>
          </a:p>
          <a:p>
            <a:pPr algn="ctr"/>
            <a:r>
              <a:rPr lang="en-US" sz="4400" b="1">
                <a:latin typeface="Cordia New" pitchFamily="34" charset="-34"/>
                <a:cs typeface="Cordia New" pitchFamily="34" charset="-34"/>
              </a:rPr>
              <a:t>- </a:t>
            </a:r>
            <a:r>
              <a:rPr lang="th-TH" sz="4400" b="1">
                <a:latin typeface="Cordia New" pitchFamily="34" charset="-34"/>
                <a:cs typeface="Cordia New" pitchFamily="34" charset="-34"/>
              </a:rPr>
              <a:t>ความต้องการของตลาด</a:t>
            </a:r>
            <a:endParaRPr lang="en-SG" sz="4400" b="1">
              <a:latin typeface="Cordia New" pitchFamily="34" charset="-34"/>
              <a:cs typeface="Cordia New" pitchFamily="34"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6" presetClass="emph" presetSubtype="0" fill="hold" grpId="1" nodeType="afterEffect">
                                  <p:stCondLst>
                                    <p:cond delay="0"/>
                                  </p:stCondLst>
                                  <p:childTnLst>
                                    <p:animScale>
                                      <p:cBhvr>
                                        <p:cTn id="12" dur="1000" fill="hold"/>
                                        <p:tgtEl>
                                          <p:spTgt spid="2"/>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research.rdi.ku.ac.th/forest/ForestImages/Picture/Person/3749900390871.jpg"/>
          <p:cNvPicPr>
            <a:picLocks noChangeAspect="1" noChangeArrowheads="1"/>
          </p:cNvPicPr>
          <p:nvPr/>
        </p:nvPicPr>
        <p:blipFill>
          <a:blip r:embed="rId2" cstate="print"/>
          <a:srcRect/>
          <a:stretch>
            <a:fillRect/>
          </a:stretch>
        </p:blipFill>
        <p:spPr bwMode="auto">
          <a:xfrm>
            <a:off x="4716016" y="1988840"/>
            <a:ext cx="1872208" cy="2376264"/>
          </a:xfrm>
          <a:prstGeom prst="rect">
            <a:avLst/>
          </a:prstGeom>
          <a:noFill/>
        </p:spPr>
      </p:pic>
      <p:pic>
        <p:nvPicPr>
          <p:cNvPr id="45060" name="Picture 4" descr="http://www.sc.mahidol.ac.th/award/photo/sakol.jpg"/>
          <p:cNvPicPr>
            <a:picLocks noChangeAspect="1" noChangeArrowheads="1"/>
          </p:cNvPicPr>
          <p:nvPr/>
        </p:nvPicPr>
        <p:blipFill>
          <a:blip r:embed="rId3" cstate="print"/>
          <a:srcRect/>
          <a:stretch>
            <a:fillRect/>
          </a:stretch>
        </p:blipFill>
        <p:spPr bwMode="auto">
          <a:xfrm>
            <a:off x="2529786" y="1988840"/>
            <a:ext cx="1898198" cy="2376264"/>
          </a:xfrm>
          <a:prstGeom prst="rect">
            <a:avLst/>
          </a:prstGeom>
          <a:noFill/>
        </p:spPr>
      </p:pic>
      <p:pic>
        <p:nvPicPr>
          <p:cNvPr id="45062" name="Picture 6" descr="http://www.manager.co.th/asp-bin/Image.aspx?ID=2176906"/>
          <p:cNvPicPr>
            <a:picLocks noChangeAspect="1" noChangeArrowheads="1"/>
          </p:cNvPicPr>
          <p:nvPr/>
        </p:nvPicPr>
        <p:blipFill>
          <a:blip r:embed="rId4" cstate="print"/>
          <a:srcRect/>
          <a:stretch>
            <a:fillRect/>
          </a:stretch>
        </p:blipFill>
        <p:spPr bwMode="auto">
          <a:xfrm>
            <a:off x="395536" y="1988840"/>
            <a:ext cx="1872208" cy="2376264"/>
          </a:xfrm>
          <a:prstGeom prst="rect">
            <a:avLst/>
          </a:prstGeom>
          <a:noFill/>
        </p:spPr>
      </p:pic>
      <p:pic>
        <p:nvPicPr>
          <p:cNvPr id="45064" name="Picture 8" descr="http://www.medsci.nu.ac.th/web2012/unit/CEMB/Large/Fri32306.jpg"/>
          <p:cNvPicPr>
            <a:picLocks noChangeAspect="1" noChangeArrowheads="1"/>
          </p:cNvPicPr>
          <p:nvPr/>
        </p:nvPicPr>
        <p:blipFill>
          <a:blip r:embed="rId5" cstate="print"/>
          <a:srcRect l="23367" t="6180" r="31274" b="5244"/>
          <a:stretch>
            <a:fillRect/>
          </a:stretch>
        </p:blipFill>
        <p:spPr bwMode="auto">
          <a:xfrm>
            <a:off x="6876256" y="1988840"/>
            <a:ext cx="1823644" cy="237626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royin.go.th/royinAdministration/user/97/97.jpg"/>
          <p:cNvPicPr>
            <a:picLocks noChangeAspect="1" noChangeArrowheads="1"/>
          </p:cNvPicPr>
          <p:nvPr/>
        </p:nvPicPr>
        <p:blipFill>
          <a:blip r:embed="rId2" cstate="print"/>
          <a:srcRect l="4725" t="3374" r="3139" b="2126"/>
          <a:stretch>
            <a:fillRect/>
          </a:stretch>
        </p:blipFill>
        <p:spPr bwMode="auto">
          <a:xfrm>
            <a:off x="755576" y="2276872"/>
            <a:ext cx="1584176" cy="2274714"/>
          </a:xfrm>
          <a:prstGeom prst="rect">
            <a:avLst/>
          </a:prstGeom>
          <a:noFill/>
        </p:spPr>
      </p:pic>
      <p:pic>
        <p:nvPicPr>
          <p:cNvPr id="10244" name="Picture 4" descr="http://www.sci.rmutt.ac.th/wp-content/uploads/2011/06/sci_02.png"/>
          <p:cNvPicPr>
            <a:picLocks noChangeAspect="1" noChangeArrowheads="1"/>
          </p:cNvPicPr>
          <p:nvPr/>
        </p:nvPicPr>
        <p:blipFill>
          <a:blip r:embed="rId3" cstate="print"/>
          <a:srcRect/>
          <a:stretch>
            <a:fillRect/>
          </a:stretch>
        </p:blipFill>
        <p:spPr bwMode="auto">
          <a:xfrm>
            <a:off x="2555776" y="2187617"/>
            <a:ext cx="1930996" cy="2393511"/>
          </a:xfrm>
          <a:prstGeom prst="rect">
            <a:avLst/>
          </a:prstGeom>
          <a:noFill/>
        </p:spPr>
      </p:pic>
      <p:pic>
        <p:nvPicPr>
          <p:cNvPr id="10246" name="Picture 6" descr="http://agro.ku.ac.th/uploads/1386821466b8bb2.jpg"/>
          <p:cNvPicPr>
            <a:picLocks noChangeAspect="1" noChangeArrowheads="1"/>
          </p:cNvPicPr>
          <p:nvPr/>
        </p:nvPicPr>
        <p:blipFill>
          <a:blip r:embed="rId4" cstate="print"/>
          <a:srcRect t="5714"/>
          <a:stretch>
            <a:fillRect/>
          </a:stretch>
        </p:blipFill>
        <p:spPr bwMode="auto">
          <a:xfrm>
            <a:off x="4716016" y="2276872"/>
            <a:ext cx="1675358" cy="2376263"/>
          </a:xfrm>
          <a:prstGeom prst="rect">
            <a:avLst/>
          </a:prstGeom>
          <a:noFill/>
        </p:spPr>
      </p:pic>
      <p:pic>
        <p:nvPicPr>
          <p:cNvPr id="10248" name="Picture 8" descr="http://www.arts.chula.ac.th/06about/halloffame/images/halloffame/pranee1-2.jpg"/>
          <p:cNvPicPr>
            <a:picLocks noChangeAspect="1" noChangeArrowheads="1"/>
          </p:cNvPicPr>
          <p:nvPr/>
        </p:nvPicPr>
        <p:blipFill>
          <a:blip r:embed="rId5" cstate="print"/>
          <a:srcRect/>
          <a:stretch>
            <a:fillRect/>
          </a:stretch>
        </p:blipFill>
        <p:spPr bwMode="auto">
          <a:xfrm>
            <a:off x="6687403" y="2283583"/>
            <a:ext cx="1627093" cy="236955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matichon.co.th/news-photo/matichon/2012/07/col09040755p1.jpg"/>
          <p:cNvPicPr>
            <a:picLocks noChangeAspect="1" noChangeArrowheads="1"/>
          </p:cNvPicPr>
          <p:nvPr/>
        </p:nvPicPr>
        <p:blipFill>
          <a:blip r:embed="rId2" cstate="print"/>
          <a:srcRect/>
          <a:stretch>
            <a:fillRect/>
          </a:stretch>
        </p:blipFill>
        <p:spPr bwMode="auto">
          <a:xfrm>
            <a:off x="323528" y="2348880"/>
            <a:ext cx="1887107" cy="2592288"/>
          </a:xfrm>
          <a:prstGeom prst="rect">
            <a:avLst/>
          </a:prstGeom>
          <a:noFill/>
        </p:spPr>
      </p:pic>
      <p:pic>
        <p:nvPicPr>
          <p:cNvPr id="9220" name="Picture 4" descr="http://www.spu.ac.th/wp-content/uploads/2010/12/kunsit_03.jpg"/>
          <p:cNvPicPr>
            <a:picLocks noChangeAspect="1" noChangeArrowheads="1"/>
          </p:cNvPicPr>
          <p:nvPr/>
        </p:nvPicPr>
        <p:blipFill>
          <a:blip r:embed="rId3" cstate="print"/>
          <a:srcRect l="21600" r="26319"/>
          <a:stretch>
            <a:fillRect/>
          </a:stretch>
        </p:blipFill>
        <p:spPr bwMode="auto">
          <a:xfrm>
            <a:off x="2411760" y="2348880"/>
            <a:ext cx="2088232" cy="2520280"/>
          </a:xfrm>
          <a:prstGeom prst="rect">
            <a:avLst/>
          </a:prstGeom>
          <a:noFill/>
        </p:spPr>
      </p:pic>
      <p:pic>
        <p:nvPicPr>
          <p:cNvPr id="9222" name="Picture 6" descr="http://office.nu.ac.th/meeting/mana1/kanjana.jpg"/>
          <p:cNvPicPr>
            <a:picLocks noChangeAspect="1" noChangeArrowheads="1"/>
          </p:cNvPicPr>
          <p:nvPr/>
        </p:nvPicPr>
        <p:blipFill>
          <a:blip r:embed="rId4" cstate="print"/>
          <a:srcRect/>
          <a:stretch>
            <a:fillRect/>
          </a:stretch>
        </p:blipFill>
        <p:spPr bwMode="auto">
          <a:xfrm>
            <a:off x="4788024" y="2276872"/>
            <a:ext cx="1872209" cy="2592288"/>
          </a:xfrm>
          <a:prstGeom prst="rect">
            <a:avLst/>
          </a:prstGeom>
          <a:noFill/>
        </p:spPr>
      </p:pic>
      <p:pic>
        <p:nvPicPr>
          <p:cNvPr id="9224" name="Picture 8" descr="http://www.chula.osaly.com/php/docimg/15.jpg"/>
          <p:cNvPicPr>
            <a:picLocks noChangeAspect="1" noChangeArrowheads="1"/>
          </p:cNvPicPr>
          <p:nvPr/>
        </p:nvPicPr>
        <p:blipFill>
          <a:blip r:embed="rId5" cstate="print"/>
          <a:srcRect/>
          <a:stretch>
            <a:fillRect/>
          </a:stretch>
        </p:blipFill>
        <p:spPr bwMode="auto">
          <a:xfrm>
            <a:off x="6876256" y="2276872"/>
            <a:ext cx="2021190" cy="2592288"/>
          </a:xfrm>
          <a:prstGeom prst="rect">
            <a:avLst/>
          </a:prstGeom>
          <a:noFill/>
        </p:spPr>
      </p:pic>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qu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1080</Words>
  <Application>Microsoft Office PowerPoint</Application>
  <PresentationFormat>นำเสนอทางหน้าจอ (4:3)</PresentationFormat>
  <Paragraphs>138</Paragraphs>
  <Slides>31</Slides>
  <Notes>3</Notes>
  <HiddenSlides>0</HiddenSlides>
  <MMClips>0</MMClips>
  <ScaleCrop>false</ScaleCrop>
  <HeadingPairs>
    <vt:vector size="4" baseType="variant">
      <vt:variant>
        <vt:lpstr>ชุดรูปแบบ</vt:lpstr>
      </vt:variant>
      <vt:variant>
        <vt:i4>13</vt:i4>
      </vt:variant>
      <vt:variant>
        <vt:lpstr>ชื่อเรื่องภาพนิ่ง</vt:lpstr>
      </vt:variant>
      <vt:variant>
        <vt:i4>31</vt:i4>
      </vt:variant>
    </vt:vector>
  </HeadingPairs>
  <TitlesOfParts>
    <vt:vector size="44" baseType="lpstr">
      <vt:lpstr>Office Theme</vt:lpstr>
      <vt:lpstr>1_Office Theme</vt:lpstr>
      <vt:lpstr>Equity</vt:lpstr>
      <vt:lpstr>2_Office Theme</vt:lpstr>
      <vt:lpstr>3_Office Theme</vt:lpstr>
      <vt:lpstr>4_Office Theme</vt:lpstr>
      <vt:lpstr>5_Office Theme</vt:lpstr>
      <vt:lpstr>6_Office Theme</vt:lpstr>
      <vt:lpstr>7_Office Theme</vt:lpstr>
      <vt:lpstr>Default Design</vt:lpstr>
      <vt:lpstr>8_Office Theme</vt:lpstr>
      <vt:lpstr>9_Office Theme</vt:lpstr>
      <vt:lpstr>10_Office Theme</vt:lpstr>
      <vt:lpstr>การเขียนโครงการวิจัยให้โดนใจกรรมการ</vt:lpstr>
      <vt:lpstr>ภาพนิ่ง 2</vt:lpstr>
      <vt:lpstr>ภาพนิ่ง 3</vt:lpstr>
      <vt:lpstr>ภาพนิ่ง 4</vt:lpstr>
      <vt:lpstr>ภาพนิ่ง 5</vt:lpstr>
      <vt:lpstr>ภาพนิ่ง 6</vt:lpstr>
      <vt:lpstr>ภาพนิ่ง 7</vt:lpstr>
      <vt:lpstr>ภาพนิ่ง 8</vt:lpstr>
      <vt:lpstr>ภาพนิ่ง 9</vt:lpstr>
      <vt:lpstr>ภาพนิ่ง 10</vt:lpstr>
      <vt:lpstr>ภาพนิ่ง 11</vt:lpstr>
      <vt:lpstr>ความสำเร็จของการวิจัยของประเทศ สาขาวิทยาศาสตร์การแพทย์</vt:lpstr>
      <vt:lpstr>ภาพนิ่ง 13</vt:lpstr>
      <vt:lpstr>ทิศทางวิจัยใน 3 ปีข้างหน้า ด้านวิทยาศาสตร์การแพทย์ของประเทศ</vt:lpstr>
      <vt:lpstr>  โรคเรื้อรัง ที่กำลังเป็นปัญหาของประเทศ</vt:lpstr>
      <vt:lpstr> ข้อควรปฏิบัติ เพื่อให้โครงการโดนใจกรรมการ  </vt:lpstr>
      <vt:lpstr>ภาพนิ่ง 17</vt:lpstr>
      <vt:lpstr>A strong research idea should pass the “so what” test.  Think about the potential impact of the research you are proposing.  What is the benefit of answering your research question? Who will it help (and how)?</vt:lpstr>
      <vt:lpstr>ภาพนิ่ง 19</vt:lpstr>
      <vt:lpstr>ภาพนิ่ง 20</vt:lpstr>
      <vt:lpstr>ภาพนิ่ง 21</vt:lpstr>
      <vt:lpstr>ภาพนิ่ง 22</vt:lpstr>
      <vt:lpstr>ภาพนิ่ง 23</vt:lpstr>
      <vt:lpstr>ภาพนิ่ง 24</vt:lpstr>
      <vt:lpstr>ภาพนิ่ง 25</vt:lpstr>
      <vt:lpstr>Do not give up!</vt:lpstr>
      <vt:lpstr>ภาพนิ่ง 27</vt:lpstr>
      <vt:lpstr>โครงการวิจัยที่จะได้รับการสนับสนุน</vt:lpstr>
      <vt:lpstr>แนวทางการประเมินโครงการวิจัย (วช.)</vt:lpstr>
      <vt:lpstr>KEY SUCCESS FOR GRANT (10)</vt:lpstr>
      <vt:lpstr>ภาพนิ่ง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การเขียนโครงการวิจัยให้โดนใจกรรมการ</dc:title>
  <dc:creator>Fujitsu</dc:creator>
  <cp:lastModifiedBy>Amnuay</cp:lastModifiedBy>
  <cp:revision>20</cp:revision>
  <dcterms:created xsi:type="dcterms:W3CDTF">2014-09-01T10:45:49Z</dcterms:created>
  <dcterms:modified xsi:type="dcterms:W3CDTF">2015-02-23T05:32:04Z</dcterms:modified>
</cp:coreProperties>
</file>