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62" r:id="rId5"/>
    <p:sldId id="266" r:id="rId6"/>
    <p:sldId id="268" r:id="rId7"/>
    <p:sldId id="271" r:id="rId8"/>
    <p:sldId id="259" r:id="rId9"/>
    <p:sldId id="267" r:id="rId10"/>
    <p:sldId id="258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BC7-9351-4866-8F9B-68408418B0F1}" type="datetimeFigureOut">
              <a:rPr lang="th-TH" smtClean="0"/>
              <a:pPr/>
              <a:t>03/03/59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5C9-9731-4906-AD37-FDFFAC661A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BC7-9351-4866-8F9B-68408418B0F1}" type="datetimeFigureOut">
              <a:rPr lang="th-TH" smtClean="0"/>
              <a:pPr/>
              <a:t>03/03/59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5C9-9731-4906-AD37-FDFFAC661A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BC7-9351-4866-8F9B-68408418B0F1}" type="datetimeFigureOut">
              <a:rPr lang="th-TH" smtClean="0"/>
              <a:pPr/>
              <a:t>03/03/59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5C9-9731-4906-AD37-FDFFAC661A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BC7-9351-4866-8F9B-68408418B0F1}" type="datetimeFigureOut">
              <a:rPr lang="th-TH" smtClean="0"/>
              <a:pPr/>
              <a:t>03/03/59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5C9-9731-4906-AD37-FDFFAC661A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BC7-9351-4866-8F9B-68408418B0F1}" type="datetimeFigureOut">
              <a:rPr lang="th-TH" smtClean="0"/>
              <a:pPr/>
              <a:t>03/03/59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5C9-9731-4906-AD37-FDFFAC661A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BC7-9351-4866-8F9B-68408418B0F1}" type="datetimeFigureOut">
              <a:rPr lang="th-TH" smtClean="0"/>
              <a:pPr/>
              <a:t>03/03/59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5C9-9731-4906-AD37-FDFFAC661A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BC7-9351-4866-8F9B-68408418B0F1}" type="datetimeFigureOut">
              <a:rPr lang="th-TH" smtClean="0"/>
              <a:pPr/>
              <a:t>03/03/59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5C9-9731-4906-AD37-FDFFAC661A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BC7-9351-4866-8F9B-68408418B0F1}" type="datetimeFigureOut">
              <a:rPr lang="th-TH" smtClean="0"/>
              <a:pPr/>
              <a:t>03/03/59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5C9-9731-4906-AD37-FDFFAC661A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BC7-9351-4866-8F9B-68408418B0F1}" type="datetimeFigureOut">
              <a:rPr lang="th-TH" smtClean="0"/>
              <a:pPr/>
              <a:t>03/03/59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5C9-9731-4906-AD37-FDFFAC661A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BC7-9351-4866-8F9B-68408418B0F1}" type="datetimeFigureOut">
              <a:rPr lang="th-TH" smtClean="0"/>
              <a:pPr/>
              <a:t>03/03/59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5C9-9731-4906-AD37-FDFFAC661A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BC7-9351-4866-8F9B-68408418B0F1}" type="datetimeFigureOut">
              <a:rPr lang="th-TH" smtClean="0"/>
              <a:pPr/>
              <a:t>03/03/59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5C9-9731-4906-AD37-FDFFAC661A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3DBC7-9351-4866-8F9B-68408418B0F1}" type="datetimeFigureOut">
              <a:rPr lang="th-TH" smtClean="0"/>
              <a:pPr/>
              <a:t>03/03/59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F75C9-9731-4906-AD37-FDFFAC661AF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80910" y="1268760"/>
            <a:ext cx="7772400" cy="1470025"/>
          </a:xfrm>
          <a:solidFill>
            <a:srgbClr val="D60093"/>
          </a:solidFill>
        </p:spPr>
        <p:txBody>
          <a:bodyPr>
            <a:normAutofit/>
          </a:bodyPr>
          <a:lstStyle/>
          <a:p>
            <a:r>
              <a:rPr lang="th-TH" sz="6000" b="1" dirty="0" smtClean="0"/>
              <a:t>สร้างพลังเครือข่าย   </a:t>
            </a:r>
            <a:r>
              <a:rPr lang="en-US" sz="6000" b="1" dirty="0" smtClean="0"/>
              <a:t>Leg ulcer</a:t>
            </a:r>
            <a:endParaRPr lang="th-TH" sz="6000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971600" y="4581128"/>
            <a:ext cx="6400800" cy="928694"/>
          </a:xfrm>
        </p:spPr>
        <p:txBody>
          <a:bodyPr>
            <a:noAutofit/>
          </a:bodyPr>
          <a:lstStyle/>
          <a:p>
            <a:r>
              <a:rPr lang="th-TH" sz="4400" dirty="0" smtClean="0"/>
              <a:t>สุจันทร์ ขันตี</a:t>
            </a:r>
            <a:endParaRPr lang="th-TH" sz="4400" dirty="0"/>
          </a:p>
        </p:txBody>
      </p:sp>
      <p:pic>
        <p:nvPicPr>
          <p:cNvPr id="1026" name="Picture 2" descr="Ion 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" y="3689648"/>
            <a:ext cx="946854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589240"/>
            <a:ext cx="194421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สุจันทร์ ขันตี</a:t>
            </a:r>
            <a:endParaRPr 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:\การดูแลเท้า\1456995897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3" y="1124744"/>
            <a:ext cx="5240673" cy="53570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568" y="1534820"/>
            <a:ext cx="34934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lvl="0" indent="-90488">
              <a:buFont typeface="Arial" pitchFamily="34" charset="0"/>
              <a:buChar char="•"/>
            </a:pPr>
            <a:r>
              <a:rPr lang="th-TH" sz="3200" b="1" kern="100" dirty="0">
                <a:latin typeface="Angsana New" pitchFamily="18" charset="-34"/>
              </a:rPr>
              <a:t>ภาวะผู้นำ</a:t>
            </a:r>
          </a:p>
          <a:p>
            <a:pPr marL="90488" lvl="0" indent="-90488">
              <a:buFont typeface="Arial" pitchFamily="34" charset="0"/>
              <a:buChar char="•"/>
            </a:pPr>
            <a:r>
              <a:rPr lang="th-TH" sz="3200" b="1" kern="100" dirty="0">
                <a:latin typeface="Angsana New" pitchFamily="18" charset="-34"/>
              </a:rPr>
              <a:t>ผู้เชี่ยวชาญที่อุทิศตน  </a:t>
            </a:r>
            <a:endParaRPr lang="th-TH" sz="3200" b="1" kern="100" dirty="0" smtClean="0">
              <a:latin typeface="Angsana New" pitchFamily="18" charset="-34"/>
            </a:endParaRPr>
          </a:p>
          <a:p>
            <a:pPr marL="90488" lvl="0" indent="-90488">
              <a:buFont typeface="Arial" pitchFamily="34" charset="0"/>
              <a:buChar char="•"/>
            </a:pPr>
            <a:r>
              <a:rPr lang="th-TH" sz="3200" b="1" kern="100" dirty="0" smtClean="0">
                <a:latin typeface="Angsana New" pitchFamily="18" charset="-34"/>
              </a:rPr>
              <a:t>มีจุดมุ่งหมายร่วมกัน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th-TH" sz="3200" b="1" kern="100" dirty="0">
                <a:latin typeface="Angsana New" pitchFamily="18" charset="-34"/>
              </a:rPr>
              <a:t>สมาชิกมี</a:t>
            </a:r>
            <a:r>
              <a:rPr lang="th-TH" sz="3200" b="1" kern="100" dirty="0" smtClean="0">
                <a:latin typeface="Angsana New" pitchFamily="18" charset="-34"/>
              </a:rPr>
              <a:t>อิสระ</a:t>
            </a:r>
            <a:endParaRPr lang="th-TH" sz="3200" b="1" kern="100" dirty="0">
              <a:latin typeface="Angsana New" pitchFamily="18" charset="-34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th-TH" sz="3200" b="1" kern="100" dirty="0" smtClean="0">
                <a:latin typeface="Angsana New" pitchFamily="18" charset="-34"/>
              </a:rPr>
              <a:t>ทำให้เห็นข้อมูลข่าวสาร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th-TH" sz="3200" b="1" kern="100" dirty="0" smtClean="0">
                <a:latin typeface="Angsana New" pitchFamily="18" charset="-34"/>
              </a:rPr>
              <a:t>สื่อสารสัมพันธภาพทุกระดับ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3200" b="1" kern="100" dirty="0" smtClean="0">
                <a:latin typeface="Angsana New" pitchFamily="18" charset="-34"/>
              </a:rPr>
              <a:t>เพลินและสนุกกับการคิดและทำร่วมกัน</a:t>
            </a:r>
          </a:p>
          <a:p>
            <a:pPr marL="90488" indent="-90488">
              <a:buFont typeface="Arial" pitchFamily="34" charset="0"/>
              <a:buChar char="•"/>
            </a:pPr>
            <a:endParaRPr lang="th-TH" b="1" kern="100" dirty="0">
              <a:latin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249" y="230498"/>
            <a:ext cx="8749327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             กระบวนการร่วมมือจะเป็นไปอย่างสร้างสรรค์</a:t>
            </a:r>
            <a:endParaRPr lang="en-US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6216650" cy="896938"/>
          </a:xfrm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th-TH" sz="4000" dirty="0">
                <a:solidFill>
                  <a:srgbClr val="FFFF00"/>
                </a:solidFill>
              </a:rPr>
              <a:t>พูดถึง “เครือข่าย” นึกถึง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554" y="1346185"/>
            <a:ext cx="2267744" cy="466091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ปฏิสัมพันธ์</a:t>
            </a:r>
          </a:p>
          <a:p>
            <a:pPr>
              <a:lnSpc>
                <a:spcPct val="80000"/>
              </a:lnSpc>
              <a:defRPr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ความร่วมมือ</a:t>
            </a:r>
          </a:p>
          <a:p>
            <a:pPr>
              <a:lnSpc>
                <a:spcPct val="80000"/>
              </a:lnSpc>
              <a:defRPr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การประสานงาน</a:t>
            </a:r>
          </a:p>
          <a:p>
            <a:pPr>
              <a:lnSpc>
                <a:spcPct val="80000"/>
              </a:lnSpc>
              <a:defRPr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ความสามัคคี</a:t>
            </a:r>
          </a:p>
          <a:p>
            <a:pPr>
              <a:lnSpc>
                <a:spcPct val="80000"/>
              </a:lnSpc>
              <a:defRPr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ความกว้างใหญ่</a:t>
            </a:r>
          </a:p>
          <a:p>
            <a:pPr>
              <a:lnSpc>
                <a:spcPct val="80000"/>
              </a:lnSpc>
              <a:defRPr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การเชื่อมโยงกัน</a:t>
            </a:r>
          </a:p>
          <a:p>
            <a:pPr>
              <a:lnSpc>
                <a:spcPct val="80000"/>
              </a:lnSpc>
              <a:defRPr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เป้าหมาย</a:t>
            </a:r>
          </a:p>
          <a:p>
            <a:pPr>
              <a:lnSpc>
                <a:spcPct val="80000"/>
              </a:lnSpc>
              <a:defRPr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จุดประสงค์ร่วมกัน</a:t>
            </a:r>
          </a:p>
          <a:p>
            <a:pPr>
              <a:lnSpc>
                <a:spcPct val="80000"/>
              </a:lnSpc>
              <a:defRPr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ผลประโยชน์ร่วม</a:t>
            </a:r>
          </a:p>
          <a:p>
            <a:pPr>
              <a:lnSpc>
                <a:spcPct val="80000"/>
              </a:lnSpc>
              <a:defRPr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การสื่อสาร</a:t>
            </a:r>
          </a:p>
          <a:p>
            <a:pPr>
              <a:lnSpc>
                <a:spcPct val="80000"/>
              </a:lnSpc>
              <a:defRPr/>
            </a:pPr>
            <a:endParaRPr lang="th-TH" sz="2800" b="1" dirty="0" smtClean="0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6529358" y="1000108"/>
            <a:ext cx="2614642" cy="47863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ขายตรง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UBC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AIS/True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Internet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แชร์</a:t>
            </a:r>
            <a:endParaRPr lang="th-TH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หวยใต้ดิน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การ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สื่อสารไร้สาย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การศึกษาไร้พรมแดน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7 eleven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เครือญาติ</a:t>
            </a:r>
            <a:endParaRPr lang="en-US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เครดิตบู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โร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ฐานข้อมูล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หมอเขียว</a:t>
            </a:r>
            <a:endParaRPr lang="th-TH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2699792" y="1180615"/>
            <a:ext cx="3500462" cy="51863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ความสามารถ/ถนัดของคนในเครือข่าย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ความสัมพันธ์ที่ดี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การทำงานเป็นกลุ่ม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การเรียนรู้ร่วมกัน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ขอบข่ายกว้างขวาง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การบริหารผู้ป่วย(ลูกค้า)สัมพันธ์</a:t>
            </a:r>
            <a:endParaRPr lang="th-TH" sz="32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ngsanaUPC" pitchFamily="18" charset="-34"/>
              </a:rPr>
              <a:t>ความเสียสละ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h-TH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ngsanaUPC" pitchFamily="18" charset="-34"/>
              </a:rPr>
              <a:t>จิตสาธารณะ</a:t>
            </a:r>
            <a:endParaRPr lang="th-TH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ngsanaUPC" pitchFamily="18" charset="-34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dirty="0">
                <a:latin typeface="Times New Roman" pitchFamily="18" charset="0"/>
              </a:rPr>
              <a:t>ที่มา</a:t>
            </a:r>
            <a:r>
              <a:rPr lang="en-US" sz="2000" dirty="0">
                <a:latin typeface="Times New Roman" pitchFamily="18" charset="0"/>
              </a:rPr>
              <a:t>: </a:t>
            </a:r>
            <a:r>
              <a:rPr lang="th-TH" sz="2000" dirty="0">
                <a:latin typeface="Times New Roman" pitchFamily="18" charset="0"/>
              </a:rPr>
              <a:t>นิพัทธ์  </a:t>
            </a:r>
            <a:r>
              <a:rPr lang="th-TH" sz="2000" dirty="0" err="1">
                <a:latin typeface="Times New Roman" pitchFamily="18" charset="0"/>
              </a:rPr>
              <a:t>กานต</a:t>
            </a:r>
            <a:r>
              <a:rPr lang="th-TH" sz="2000" dirty="0">
                <a:latin typeface="Times New Roman" pitchFamily="18" charset="0"/>
              </a:rPr>
              <a:t>อัมพร</a:t>
            </a:r>
            <a:r>
              <a:rPr lang="th-TH" sz="2400" dirty="0">
                <a:latin typeface="Times New Roman" pitchFamily="18" charset="0"/>
              </a:rPr>
              <a:t> </a:t>
            </a:r>
            <a:r>
              <a:rPr lang="th-TH" b="1" dirty="0">
                <a:latin typeface="Times New Roman" pitchFamily="18" charset="0"/>
              </a:rPr>
              <a:t>ศูนย์ฝึกอบรมและวิจัยเพื่อการพัฒนาภาคพื้น</a:t>
            </a:r>
            <a:r>
              <a:rPr lang="th-TH" b="1" dirty="0" err="1">
                <a:latin typeface="Times New Roman" pitchFamily="18" charset="0"/>
              </a:rPr>
              <a:t>เอเซีย</a:t>
            </a:r>
            <a:r>
              <a:rPr lang="th-TH" b="1" dirty="0">
                <a:latin typeface="Times New Roman" pitchFamily="18" charset="0"/>
              </a:rPr>
              <a:t>และแปซิฟิก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60648"/>
            <a:ext cx="8229600" cy="126335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900" dirty="0" smtClean="0">
                <a:solidFill>
                  <a:schemeClr val="tx1"/>
                </a:solidFill>
                <a:latin typeface="Angsana New" pitchFamily="18" charset="-34"/>
                <a:cs typeface="Browallia New" pitchFamily="34" charset="-34"/>
              </a:rPr>
              <a:t>        </a:t>
            </a:r>
            <a:r>
              <a:rPr lang="th-TH" sz="4900" b="1" dirty="0" smtClean="0">
                <a:solidFill>
                  <a:schemeClr val="tx1"/>
                </a:solidFill>
                <a:latin typeface="Angsana New" pitchFamily="18" charset="-34"/>
                <a:cs typeface="Browallia New" pitchFamily="34" charset="-34"/>
              </a:rPr>
              <a:t>ความหมายของเครือข่าย</a:t>
            </a:r>
            <a:br>
              <a:rPr lang="th-TH" sz="4900" b="1" dirty="0" smtClean="0">
                <a:solidFill>
                  <a:schemeClr val="tx1"/>
                </a:solidFill>
                <a:latin typeface="Angsana New" pitchFamily="18" charset="-34"/>
                <a:cs typeface="Browallia New" pitchFamily="34" charset="-34"/>
              </a:rPr>
            </a:br>
            <a:r>
              <a:rPr lang="th-TH" sz="4900" b="1" dirty="0" smtClean="0">
                <a:solidFill>
                  <a:schemeClr val="tx1"/>
                </a:solidFill>
                <a:latin typeface="Angsana New" pitchFamily="18" charset="-34"/>
                <a:cs typeface="Browallia New" pitchFamily="34" charset="-34"/>
              </a:rPr>
              <a:t> </a:t>
            </a:r>
            <a:r>
              <a:rPr lang="en-US" sz="4900" b="1" dirty="0" smtClean="0">
                <a:solidFill>
                  <a:schemeClr val="tx1"/>
                </a:solidFill>
                <a:latin typeface="Angsana New" pitchFamily="18" charset="-34"/>
                <a:cs typeface="Browallia New" pitchFamily="34" charset="-34"/>
              </a:rPr>
              <a:t>(Network)</a:t>
            </a:r>
            <a:r>
              <a:rPr lang="th-TH" sz="4500" b="1" dirty="0" smtClean="0">
                <a:solidFill>
                  <a:schemeClr val="tx1"/>
                </a:solidFill>
                <a:latin typeface="Angsana New" pitchFamily="18" charset="-34"/>
                <a:cs typeface="Browallia New" pitchFamily="34" charset="-34"/>
              </a:rPr>
              <a:t> </a:t>
            </a:r>
            <a:endParaRPr lang="th-TH" sz="3300" b="1" dirty="0" smtClean="0">
              <a:solidFill>
                <a:schemeClr val="tx1"/>
              </a:solidFill>
              <a:latin typeface="Angsana New" pitchFamily="18" charset="-34"/>
              <a:cs typeface="Browallia New" pitchFamily="34" charset="-34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876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thaiDist">
              <a:lnSpc>
                <a:spcPct val="105000"/>
              </a:lnSpc>
              <a:defRPr/>
            </a:pPr>
            <a:r>
              <a:rPr lang="th-TH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คือ</a:t>
            </a:r>
            <a:r>
              <a:rPr lang="th-TH" sz="39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ขบวนการทางสังคม</a:t>
            </a:r>
            <a:r>
              <a:rPr lang="th-TH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อันเกิดจากการสร้างความสัมพันธ์ระหว่างบุคคล กลุ่ม องค์กร สถาบัน ร่วมกันดำเนินกิจกรรม โดยมี</a:t>
            </a:r>
            <a:r>
              <a:rPr lang="th-TH" sz="39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เป้าหมายร่วมกัน</a:t>
            </a:r>
            <a:r>
              <a:rPr lang="th-TH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 โดยที่สมาชิก</a:t>
            </a:r>
            <a:r>
              <a:rPr lang="th-TH" sz="4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itchFamily="34" charset="0"/>
              </a:rPr>
              <a:t>สมัครใจแลกเปลี่ยน มีการจัดระเบียบโครงสร้าง</a:t>
            </a:r>
            <a:r>
              <a:rPr lang="th-TH" sz="39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ยังคงความเป็นเอกเทศ</a:t>
            </a:r>
            <a:r>
              <a:rPr lang="th-TH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ไม่ขึ้นต่อ</a:t>
            </a:r>
            <a:r>
              <a:rPr lang="th-TH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กัน</a:t>
            </a:r>
            <a:endParaRPr lang="th-TH" sz="2400" b="1" dirty="0" smtClean="0">
              <a:solidFill>
                <a:srgbClr val="66FF33"/>
              </a:solidFill>
              <a:latin typeface="Tahoma" pitchFamily="34" charset="0"/>
            </a:endParaRPr>
          </a:p>
          <a:p>
            <a:pPr algn="thaiDist">
              <a:lnSpc>
                <a:spcPct val="105000"/>
              </a:lnSpc>
              <a:buFont typeface="Wingdings" pitchFamily="2" charset="2"/>
              <a:buNone/>
              <a:defRPr/>
            </a:pPr>
            <a:endParaRPr lang="th-TH" sz="2400" dirty="0" smtClean="0">
              <a:effectLst/>
            </a:endParaRPr>
          </a:p>
          <a:p>
            <a:pPr algn="thaiDist">
              <a:lnSpc>
                <a:spcPct val="105000"/>
              </a:lnSpc>
              <a:buFont typeface="Wingdings" pitchFamily="2" charset="2"/>
              <a:buNone/>
              <a:defRPr/>
            </a:pPr>
            <a:endParaRPr lang="th-TH" sz="2400" dirty="0"/>
          </a:p>
          <a:p>
            <a:pPr algn="thaiDist">
              <a:lnSpc>
                <a:spcPct val="105000"/>
              </a:lnSpc>
              <a:buFont typeface="Wingdings" pitchFamily="2" charset="2"/>
              <a:buNone/>
              <a:defRPr/>
            </a:pPr>
            <a:endParaRPr lang="th-TH" sz="2400" dirty="0" smtClean="0">
              <a:effectLst/>
            </a:endParaRPr>
          </a:p>
          <a:p>
            <a:pPr algn="thaiDist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(</a:t>
            </a:r>
            <a:r>
              <a:rPr lang="th-TH" dirty="0" smtClean="0">
                <a:effectLst/>
              </a:rPr>
              <a:t>ที่มา </a:t>
            </a:r>
            <a:r>
              <a:rPr lang="en-US" dirty="0" smtClean="0">
                <a:effectLst/>
              </a:rPr>
              <a:t>: </a:t>
            </a:r>
            <a:r>
              <a:rPr lang="th-TH" dirty="0" smtClean="0">
                <a:effectLst/>
              </a:rPr>
              <a:t>เสรี พงศ์พิศ</a:t>
            </a:r>
            <a:r>
              <a:rPr lang="en-US" dirty="0" smtClean="0">
                <a:effectLst/>
              </a:rPr>
              <a:t>, </a:t>
            </a:r>
            <a:r>
              <a:rPr lang="en-US" b="1" dirty="0" smtClean="0">
                <a:effectLst/>
              </a:rPr>
              <a:t>2548)</a:t>
            </a:r>
            <a:endParaRPr lang="th-TH" sz="4000" b="1" dirty="0" smtClean="0">
              <a:solidFill>
                <a:srgbClr val="66FF33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th-TH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38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80" y="5328885"/>
            <a:ext cx="3876191" cy="154285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" y="2"/>
            <a:ext cx="3876191" cy="1542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9608" y="171266"/>
            <a:ext cx="7098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ความสัมพันธ์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ระหว่างหน้าที่ต่างๆของการบริหาร ที่เชื่อมโยงเกี่ยวพันกันในรูปกระบวนการ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666786" y="2406259"/>
            <a:ext cx="1944216" cy="504056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Planning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3528" y="3233366"/>
            <a:ext cx="2443160" cy="855571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Controlling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439094" y="3512873"/>
            <a:ext cx="2671901" cy="91220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Organizing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จัดระเบียบ โครงสร้าง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671901" y="4702552"/>
            <a:ext cx="208823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Leading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161888" y="3356992"/>
            <a:ext cx="2736304" cy="775487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Management Process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4" name="ตัวเชื่อมต่อตรง 13"/>
          <p:cNvCxnSpPr>
            <a:stCxn id="8" idx="0"/>
          </p:cNvCxnSpPr>
          <p:nvPr/>
        </p:nvCxnSpPr>
        <p:spPr>
          <a:xfrm flipV="1">
            <a:off x="1545108" y="2658288"/>
            <a:ext cx="177462" cy="575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>
            <a:endCxn id="7" idx="1"/>
          </p:cNvCxnSpPr>
          <p:nvPr/>
        </p:nvCxnSpPr>
        <p:spPr>
          <a:xfrm>
            <a:off x="1722570" y="2658287"/>
            <a:ext cx="19442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>
            <a:stCxn id="12" idx="1"/>
          </p:cNvCxnSpPr>
          <p:nvPr/>
        </p:nvCxnSpPr>
        <p:spPr>
          <a:xfrm flipH="1">
            <a:off x="1722571" y="4990584"/>
            <a:ext cx="19493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>
            <a:endCxn id="8" idx="2"/>
          </p:cNvCxnSpPr>
          <p:nvPr/>
        </p:nvCxnSpPr>
        <p:spPr>
          <a:xfrm flipH="1" flipV="1">
            <a:off x="1545108" y="4088937"/>
            <a:ext cx="177462" cy="873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>
            <a:stCxn id="8" idx="3"/>
            <a:endCxn id="13" idx="1"/>
          </p:cNvCxnSpPr>
          <p:nvPr/>
        </p:nvCxnSpPr>
        <p:spPr>
          <a:xfrm>
            <a:off x="2766688" y="3661152"/>
            <a:ext cx="395200" cy="83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>
            <a:stCxn id="7" idx="2"/>
            <a:endCxn id="13" idx="0"/>
          </p:cNvCxnSpPr>
          <p:nvPr/>
        </p:nvCxnSpPr>
        <p:spPr>
          <a:xfrm flipH="1">
            <a:off x="4530040" y="2910315"/>
            <a:ext cx="108854" cy="446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>
            <a:stCxn id="13" idx="2"/>
          </p:cNvCxnSpPr>
          <p:nvPr/>
        </p:nvCxnSpPr>
        <p:spPr>
          <a:xfrm flipH="1">
            <a:off x="4530038" y="4132479"/>
            <a:ext cx="2" cy="585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>
            <a:stCxn id="13" idx="3"/>
            <a:endCxn id="10" idx="1"/>
          </p:cNvCxnSpPr>
          <p:nvPr/>
        </p:nvCxnSpPr>
        <p:spPr>
          <a:xfrm>
            <a:off x="5898192" y="3744736"/>
            <a:ext cx="540902" cy="224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>
            <a:stCxn id="7" idx="3"/>
          </p:cNvCxnSpPr>
          <p:nvPr/>
        </p:nvCxnSpPr>
        <p:spPr>
          <a:xfrm>
            <a:off x="5611002" y="2658287"/>
            <a:ext cx="1872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>
            <a:endCxn id="10" idx="0"/>
          </p:cNvCxnSpPr>
          <p:nvPr/>
        </p:nvCxnSpPr>
        <p:spPr>
          <a:xfrm>
            <a:off x="7483210" y="2658287"/>
            <a:ext cx="291835" cy="8545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>
            <a:stCxn id="10" idx="2"/>
          </p:cNvCxnSpPr>
          <p:nvPr/>
        </p:nvCxnSpPr>
        <p:spPr>
          <a:xfrm flipH="1">
            <a:off x="7483211" y="4425075"/>
            <a:ext cx="291834" cy="537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>
            <a:endCxn id="12" idx="3"/>
          </p:cNvCxnSpPr>
          <p:nvPr/>
        </p:nvCxnSpPr>
        <p:spPr>
          <a:xfrm flipH="1">
            <a:off x="5760132" y="4990584"/>
            <a:ext cx="17230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" descr="C:\Users\Tom\Desktop\logo MO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60" y="100870"/>
            <a:ext cx="744236" cy="88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621671" y="5485381"/>
            <a:ext cx="212001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  เครือข่าย</a:t>
            </a:r>
            <a:endParaRPr lang="en-US" sz="4000" b="1" dirty="0"/>
          </a:p>
        </p:txBody>
      </p:sp>
      <p:sp>
        <p:nvSpPr>
          <p:cNvPr id="40" name="ลูกศรขวา 39"/>
          <p:cNvSpPr/>
          <p:nvPr/>
        </p:nvSpPr>
        <p:spPr>
          <a:xfrm rot="16200000">
            <a:off x="7884368" y="4702552"/>
            <a:ext cx="857315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ลูกศรขึ้น 106"/>
          <p:cNvSpPr/>
          <p:nvPr/>
        </p:nvSpPr>
        <p:spPr>
          <a:xfrm>
            <a:off x="7786710" y="4929198"/>
            <a:ext cx="590006" cy="92869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5" name="ลูกศรขึ้น 104"/>
          <p:cNvSpPr/>
          <p:nvPr/>
        </p:nvSpPr>
        <p:spPr>
          <a:xfrm>
            <a:off x="4286248" y="5143512"/>
            <a:ext cx="590006" cy="92869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4" name="ลูกศรขึ้น 103"/>
          <p:cNvSpPr/>
          <p:nvPr/>
        </p:nvSpPr>
        <p:spPr>
          <a:xfrm>
            <a:off x="2500298" y="4406152"/>
            <a:ext cx="590006" cy="159461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3" name="ลูกศรขึ้น 102"/>
          <p:cNvSpPr/>
          <p:nvPr/>
        </p:nvSpPr>
        <p:spPr>
          <a:xfrm>
            <a:off x="767284" y="3191730"/>
            <a:ext cx="590006" cy="266616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ลูกศรขวา 61"/>
          <p:cNvSpPr/>
          <p:nvPr/>
        </p:nvSpPr>
        <p:spPr>
          <a:xfrm>
            <a:off x="1785918" y="1785926"/>
            <a:ext cx="357190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cs typeface="+mj-cs"/>
            </a:endParaRPr>
          </a:p>
        </p:txBody>
      </p:sp>
      <p:sp>
        <p:nvSpPr>
          <p:cNvPr id="77" name="ลูกศรขวา 76"/>
          <p:cNvSpPr/>
          <p:nvPr/>
        </p:nvSpPr>
        <p:spPr>
          <a:xfrm>
            <a:off x="5286380" y="1785926"/>
            <a:ext cx="357190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cs typeface="+mj-cs"/>
            </a:endParaRPr>
          </a:p>
        </p:txBody>
      </p:sp>
      <p:sp>
        <p:nvSpPr>
          <p:cNvPr id="78" name="ลูกศรขวา 77"/>
          <p:cNvSpPr/>
          <p:nvPr/>
        </p:nvSpPr>
        <p:spPr>
          <a:xfrm>
            <a:off x="7072330" y="1785926"/>
            <a:ext cx="357190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cs typeface="+mj-cs"/>
            </a:endParaRPr>
          </a:p>
        </p:txBody>
      </p:sp>
      <p:sp>
        <p:nvSpPr>
          <p:cNvPr id="79" name="ลูกศรขวา 78"/>
          <p:cNvSpPr/>
          <p:nvPr/>
        </p:nvSpPr>
        <p:spPr>
          <a:xfrm rot="5550008">
            <a:off x="869312" y="1782618"/>
            <a:ext cx="416272" cy="292366"/>
          </a:xfrm>
          <a:prstGeom prst="rightArrow">
            <a:avLst/>
          </a:prstGeom>
          <a:solidFill>
            <a:srgbClr val="FF3399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cs typeface="+mj-cs"/>
            </a:endParaRPr>
          </a:p>
        </p:txBody>
      </p:sp>
      <p:sp>
        <p:nvSpPr>
          <p:cNvPr id="90" name="สี่เหลี่ยมผืนผ้า 89"/>
          <p:cNvSpPr/>
          <p:nvPr/>
        </p:nvSpPr>
        <p:spPr>
          <a:xfrm>
            <a:off x="0" y="71414"/>
            <a:ext cx="9144000" cy="646331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Angsana New" pitchFamily="18" charset="-34"/>
                <a:cs typeface="+mj-cs"/>
              </a:rPr>
              <a:t>องค์ประกอบ</a:t>
            </a:r>
            <a:r>
              <a:rPr lang="th-TH" sz="3600" b="1" dirty="0" smtClean="0">
                <a:latin typeface="Angsana New" pitchFamily="18" charset="-34"/>
                <a:cs typeface="+mj-cs"/>
              </a:rPr>
              <a:t>การ</a:t>
            </a:r>
            <a:r>
              <a:rPr lang="th-TH" sz="3600" b="1" dirty="0" smtClean="0">
                <a:latin typeface="Angsana New" pitchFamily="18" charset="-34"/>
                <a:cs typeface="+mj-cs"/>
              </a:rPr>
              <a:t>ดูแล และส่งต่อภาวะแทรกซ้อนที่เท้า จังหวัดเชียงใหม่</a:t>
            </a:r>
            <a:endParaRPr lang="th-TH" sz="3600" b="1" dirty="0">
              <a:cs typeface="+mj-cs"/>
            </a:endParaRPr>
          </a:p>
        </p:txBody>
      </p:sp>
      <p:sp>
        <p:nvSpPr>
          <p:cNvPr id="58" name="วงรี 57"/>
          <p:cNvSpPr/>
          <p:nvPr/>
        </p:nvSpPr>
        <p:spPr>
          <a:xfrm>
            <a:off x="299788" y="929768"/>
            <a:ext cx="1571604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ผู้ป่วย / ญาติ</a:t>
            </a:r>
            <a:endPara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9" name="วงรี 58"/>
          <p:cNvSpPr/>
          <p:nvPr/>
        </p:nvSpPr>
        <p:spPr>
          <a:xfrm>
            <a:off x="2057602" y="928670"/>
            <a:ext cx="1571604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รพ.สต.</a:t>
            </a:r>
            <a:endPara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0" name="วงรี 59"/>
          <p:cNvSpPr/>
          <p:nvPr/>
        </p:nvSpPr>
        <p:spPr>
          <a:xfrm>
            <a:off x="3801348" y="928670"/>
            <a:ext cx="1571604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โรงพยาบาลชุมชน</a:t>
            </a:r>
            <a:endParaRPr lang="th-TH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1" name="วงรี 60"/>
          <p:cNvSpPr/>
          <p:nvPr/>
        </p:nvSpPr>
        <p:spPr>
          <a:xfrm>
            <a:off x="5529960" y="928670"/>
            <a:ext cx="1571604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โรงพยาบาลนคร</a:t>
            </a:r>
            <a:r>
              <a:rPr lang="th-TH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พิงค์</a:t>
            </a:r>
            <a:endParaRPr lang="th-TH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3" name="วงรี 62"/>
          <p:cNvSpPr/>
          <p:nvPr/>
        </p:nvSpPr>
        <p:spPr>
          <a:xfrm>
            <a:off x="7286644" y="915700"/>
            <a:ext cx="1571604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โรงพยาบาลมหาราชฯ</a:t>
            </a:r>
            <a:endParaRPr lang="th-TH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9" name="ลูกศรขวา 68"/>
          <p:cNvSpPr/>
          <p:nvPr/>
        </p:nvSpPr>
        <p:spPr>
          <a:xfrm>
            <a:off x="3571868" y="1785926"/>
            <a:ext cx="357190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cs typeface="+mj-cs"/>
            </a:endParaRPr>
          </a:p>
        </p:txBody>
      </p:sp>
      <p:sp>
        <p:nvSpPr>
          <p:cNvPr id="84" name="สี่เหลี่ยมมุมมน 83"/>
          <p:cNvSpPr/>
          <p:nvPr/>
        </p:nvSpPr>
        <p:spPr>
          <a:xfrm>
            <a:off x="285720" y="2285992"/>
            <a:ext cx="1571636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0488" lvl="0" indent="-90488">
              <a:buFont typeface="Arial" pitchFamily="34" charset="0"/>
              <a:buChar char="•"/>
            </a:pPr>
            <a:r>
              <a:rPr lang="en-US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Self care </a:t>
            </a:r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                 เพื่อการป้องกัน</a:t>
            </a:r>
          </a:p>
        </p:txBody>
      </p:sp>
      <p:sp>
        <p:nvSpPr>
          <p:cNvPr id="86" name="ลูกศรขวา 85"/>
          <p:cNvSpPr/>
          <p:nvPr/>
        </p:nvSpPr>
        <p:spPr>
          <a:xfrm rot="5550008">
            <a:off x="2661599" y="1782620"/>
            <a:ext cx="416272" cy="292366"/>
          </a:xfrm>
          <a:prstGeom prst="rightArrow">
            <a:avLst/>
          </a:prstGeom>
          <a:solidFill>
            <a:srgbClr val="FF3399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cs typeface="+mj-cs"/>
            </a:endParaRPr>
          </a:p>
        </p:txBody>
      </p:sp>
      <p:sp>
        <p:nvSpPr>
          <p:cNvPr id="87" name="ลูกศรขวา 86"/>
          <p:cNvSpPr/>
          <p:nvPr/>
        </p:nvSpPr>
        <p:spPr>
          <a:xfrm rot="5550008">
            <a:off x="4376111" y="1782620"/>
            <a:ext cx="416272" cy="292366"/>
          </a:xfrm>
          <a:prstGeom prst="rightArrow">
            <a:avLst/>
          </a:prstGeom>
          <a:solidFill>
            <a:srgbClr val="FF3399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cs typeface="+mj-cs"/>
            </a:endParaRPr>
          </a:p>
        </p:txBody>
      </p:sp>
      <p:sp>
        <p:nvSpPr>
          <p:cNvPr id="88" name="ลูกศรขวา 87"/>
          <p:cNvSpPr/>
          <p:nvPr/>
        </p:nvSpPr>
        <p:spPr>
          <a:xfrm rot="5550008">
            <a:off x="6162061" y="1782620"/>
            <a:ext cx="416272" cy="292366"/>
          </a:xfrm>
          <a:prstGeom prst="rightArrow">
            <a:avLst/>
          </a:prstGeom>
          <a:solidFill>
            <a:srgbClr val="FF3399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cs typeface="+mj-cs"/>
            </a:endParaRPr>
          </a:p>
        </p:txBody>
      </p:sp>
      <p:sp>
        <p:nvSpPr>
          <p:cNvPr id="89" name="ลูกศรขวา 88"/>
          <p:cNvSpPr/>
          <p:nvPr/>
        </p:nvSpPr>
        <p:spPr>
          <a:xfrm rot="5550008">
            <a:off x="7948012" y="1854058"/>
            <a:ext cx="416272" cy="292366"/>
          </a:xfrm>
          <a:prstGeom prst="rightArrow">
            <a:avLst/>
          </a:prstGeom>
          <a:solidFill>
            <a:srgbClr val="FF3399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cs typeface="+mj-cs"/>
            </a:endParaRPr>
          </a:p>
        </p:txBody>
      </p:sp>
      <p:sp>
        <p:nvSpPr>
          <p:cNvPr id="91" name="สี่เหลี่ยมมุมมน 90"/>
          <p:cNvSpPr/>
          <p:nvPr/>
        </p:nvSpPr>
        <p:spPr>
          <a:xfrm>
            <a:off x="2056680" y="2300982"/>
            <a:ext cx="1571636" cy="19852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ให้สุขศึกษา</a:t>
            </a:r>
          </a:p>
          <a:p>
            <a:pPr lvl="0">
              <a:buFont typeface="Arial" pitchFamily="34" charset="0"/>
              <a:buChar char="•"/>
            </a:pPr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ตรวจเท้า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ดูแลแผล                    ระยะที่ 1</a:t>
            </a:r>
          </a:p>
          <a:p>
            <a:pPr lvl="0">
              <a:buFont typeface="Arial" pitchFamily="34" charset="0"/>
              <a:buChar char="•"/>
            </a:pPr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จัดกลุ่มเสี่ยง</a:t>
            </a:r>
          </a:p>
        </p:txBody>
      </p:sp>
      <p:sp>
        <p:nvSpPr>
          <p:cNvPr id="92" name="สี่เหลี่ยมมุมมน 91"/>
          <p:cNvSpPr/>
          <p:nvPr/>
        </p:nvSpPr>
        <p:spPr>
          <a:xfrm>
            <a:off x="3786182" y="2285992"/>
            <a:ext cx="1571636" cy="27860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ให้สุขศึกษา</a:t>
            </a:r>
          </a:p>
          <a:p>
            <a:pPr lvl="0">
              <a:buFont typeface="Arial" pitchFamily="34" charset="0"/>
              <a:buChar char="•"/>
            </a:pPr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ตรวจเท้า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ดูแลแผลระยะ ที่ 1,2,3</a:t>
            </a:r>
          </a:p>
          <a:p>
            <a:pPr lvl="0">
              <a:buFont typeface="Arial" pitchFamily="34" charset="0"/>
              <a:buChar char="•"/>
            </a:pPr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จัดกลุ่มเสี่ยง</a:t>
            </a:r>
          </a:p>
          <a:p>
            <a:pPr lvl="0">
              <a:buFont typeface="Arial" pitchFamily="34" charset="0"/>
              <a:buChar char="•"/>
            </a:pPr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บันทึกข้อมูล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เบิกแผ่นรองเท้า</a:t>
            </a:r>
          </a:p>
        </p:txBody>
      </p:sp>
      <p:sp>
        <p:nvSpPr>
          <p:cNvPr id="93" name="สี่เหลี่ยมมุมมน 92"/>
          <p:cNvSpPr/>
          <p:nvPr/>
        </p:nvSpPr>
        <p:spPr>
          <a:xfrm>
            <a:off x="5530674" y="2285992"/>
            <a:ext cx="1571636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200" b="1" dirty="0" smtClean="0">
                <a:solidFill>
                  <a:prstClr val="black"/>
                </a:solidFill>
                <a:cs typeface="+mj-cs"/>
              </a:rPr>
              <a:t>วันพฤหัส</a:t>
            </a:r>
          </a:p>
          <a:p>
            <a:pPr lvl="0" algn="ctr"/>
            <a:r>
              <a:rPr lang="th-TH" sz="2200" b="1" dirty="0" err="1" smtClean="0">
                <a:solidFill>
                  <a:prstClr val="black"/>
                </a:solidFill>
                <a:cs typeface="+mj-cs"/>
              </a:rPr>
              <a:t>พญ.</a:t>
            </a:r>
            <a:r>
              <a:rPr lang="th-TH" sz="2200" b="1" dirty="0" smtClean="0">
                <a:solidFill>
                  <a:prstClr val="black"/>
                </a:solidFill>
                <a:cs typeface="+mj-cs"/>
              </a:rPr>
              <a:t> </a:t>
            </a:r>
            <a:r>
              <a:rPr lang="th-TH" sz="2200" b="1" dirty="0" err="1" smtClean="0">
                <a:solidFill>
                  <a:prstClr val="black"/>
                </a:solidFill>
                <a:cs typeface="+mj-cs"/>
              </a:rPr>
              <a:t>อัจฉรีย์</a:t>
            </a:r>
            <a:r>
              <a:rPr lang="th-TH" sz="2200" b="1" dirty="0" smtClean="0">
                <a:solidFill>
                  <a:prstClr val="black"/>
                </a:solidFill>
                <a:cs typeface="+mj-cs"/>
              </a:rPr>
              <a:t> </a:t>
            </a:r>
          </a:p>
          <a:p>
            <a:pPr lvl="0" algn="ctr"/>
            <a:r>
              <a:rPr lang="th-TH" sz="2200" b="1" dirty="0" err="1" smtClean="0">
                <a:solidFill>
                  <a:prstClr val="black"/>
                </a:solidFill>
                <a:cs typeface="+mj-cs"/>
              </a:rPr>
              <a:t>วิวัฒน</a:t>
            </a:r>
            <a:r>
              <a:rPr lang="th-TH" sz="2200" b="1" dirty="0" smtClean="0">
                <a:solidFill>
                  <a:prstClr val="black"/>
                </a:solidFill>
                <a:cs typeface="+mj-cs"/>
              </a:rPr>
              <a:t>เศรษฐ์ </a:t>
            </a:r>
          </a:p>
        </p:txBody>
      </p:sp>
      <p:sp>
        <p:nvSpPr>
          <p:cNvPr id="94" name="สี่เหลี่ยมมุมมน 93"/>
          <p:cNvSpPr/>
          <p:nvPr/>
        </p:nvSpPr>
        <p:spPr>
          <a:xfrm>
            <a:off x="5500694" y="3500438"/>
            <a:ext cx="1571636" cy="17145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1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มีปัญหาชีพจรที่เท้า มีแผลติดเชื้อ ลึกถึงกระดูก </a:t>
            </a:r>
            <a:r>
              <a:rPr lang="en-US" sz="21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,</a:t>
            </a:r>
            <a:r>
              <a:rPr lang="th-TH" sz="21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ตัดนิ้วเท้า , เท้า </a:t>
            </a:r>
            <a:r>
              <a:rPr lang="en-US" sz="21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,skin </a:t>
            </a:r>
            <a:r>
              <a:rPr lang="en-US" sz="2100" b="1" kern="100" dirty="0" err="1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graff</a:t>
            </a:r>
            <a:endParaRPr lang="th-TH" sz="2100" b="1" kern="100" dirty="0" smtClean="0">
              <a:solidFill>
                <a:schemeClr val="tx1"/>
              </a:solidFill>
              <a:latin typeface="Angsana New" pitchFamily="18" charset="-34"/>
              <a:cs typeface="+mj-cs"/>
            </a:endParaRPr>
          </a:p>
        </p:txBody>
      </p:sp>
      <p:sp>
        <p:nvSpPr>
          <p:cNvPr id="96" name="สี่เหลี่ยมมุมมน 95"/>
          <p:cNvSpPr/>
          <p:nvPr/>
        </p:nvSpPr>
        <p:spPr>
          <a:xfrm>
            <a:off x="7271654" y="2300982"/>
            <a:ext cx="1571636" cy="2556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90488" lvl="0" indent="-90488">
              <a:buFont typeface="Arial" pitchFamily="34" charset="0"/>
              <a:buChar char="•"/>
            </a:pPr>
            <a:r>
              <a:rPr lang="th-TH" sz="21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ประเมิน</a:t>
            </a:r>
            <a:r>
              <a:rPr lang="en-US" sz="21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PVD </a:t>
            </a:r>
            <a:r>
              <a:rPr lang="th-TH" sz="21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(</a:t>
            </a:r>
            <a:r>
              <a:rPr lang="en-US" sz="21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ABI ,MRA angiogram</a:t>
            </a:r>
            <a:r>
              <a:rPr lang="th-TH" sz="21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)</a:t>
            </a:r>
          </a:p>
          <a:p>
            <a:pPr marL="90488" lvl="0" indent="-90488">
              <a:buFont typeface="Arial" pitchFamily="34" charset="0"/>
              <a:buChar char="•"/>
            </a:pPr>
            <a:r>
              <a:rPr lang="th-TH" sz="21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รักษา </a:t>
            </a:r>
            <a:r>
              <a:rPr lang="en-US" sz="21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PVD , vascular  Ulcer</a:t>
            </a:r>
          </a:p>
          <a:p>
            <a:pPr marL="90488" lvl="0" indent="-90488">
              <a:buFont typeface="Arial" pitchFamily="34" charset="0"/>
              <a:buChar char="•"/>
            </a:pPr>
            <a:r>
              <a:rPr lang="th-TH" sz="21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ผ่าตัดเส้นเลือดส่วนปลายตีบ</a:t>
            </a:r>
            <a:endParaRPr lang="th-TH" sz="2100" b="1" kern="100" dirty="0">
              <a:solidFill>
                <a:schemeClr val="tx1"/>
              </a:solidFill>
              <a:latin typeface="Angsana New" pitchFamily="18" charset="-34"/>
              <a:cs typeface="+mj-cs"/>
            </a:endParaRPr>
          </a:p>
        </p:txBody>
      </p:sp>
      <p:sp>
        <p:nvSpPr>
          <p:cNvPr id="98" name="สี่เหลี่ยมมุมมน 97"/>
          <p:cNvSpPr/>
          <p:nvPr/>
        </p:nvSpPr>
        <p:spPr>
          <a:xfrm>
            <a:off x="285720" y="5715016"/>
            <a:ext cx="1571636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0488" lvl="0" indent="-90488"/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ตรวจสุขภาพเท้า</a:t>
            </a:r>
          </a:p>
          <a:p>
            <a:pPr marL="90488" lvl="0" indent="-90488"/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        ตนเอง</a:t>
            </a:r>
          </a:p>
        </p:txBody>
      </p:sp>
      <p:sp>
        <p:nvSpPr>
          <p:cNvPr id="99" name="สี่เหลี่ยมมุมมน 98"/>
          <p:cNvSpPr/>
          <p:nvPr/>
        </p:nvSpPr>
        <p:spPr>
          <a:xfrm>
            <a:off x="2056680" y="5715016"/>
            <a:ext cx="1571636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90488" lvl="0" indent="-90488" algn="ctr"/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แผล ระดับ  1</a:t>
            </a:r>
          </a:p>
        </p:txBody>
      </p:sp>
      <p:sp>
        <p:nvSpPr>
          <p:cNvPr id="100" name="สี่เหลี่ยมมุมมน 99"/>
          <p:cNvSpPr/>
          <p:nvPr/>
        </p:nvSpPr>
        <p:spPr>
          <a:xfrm>
            <a:off x="3797660" y="5715016"/>
            <a:ext cx="1571636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ตาปลา เท้าแตก</a:t>
            </a:r>
          </a:p>
          <a:p>
            <a:r>
              <a:rPr lang="th-TH" sz="24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แผลระดับ 1,2,3</a:t>
            </a:r>
          </a:p>
        </p:txBody>
      </p:sp>
      <p:sp>
        <p:nvSpPr>
          <p:cNvPr id="106" name="ลูกศรขึ้น 105"/>
          <p:cNvSpPr/>
          <p:nvPr/>
        </p:nvSpPr>
        <p:spPr>
          <a:xfrm>
            <a:off x="6000760" y="5286388"/>
            <a:ext cx="590006" cy="92869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1" name="สี่เหลี่ยมมุมมน 100"/>
          <p:cNvSpPr/>
          <p:nvPr/>
        </p:nvSpPr>
        <p:spPr>
          <a:xfrm>
            <a:off x="5542152" y="5711504"/>
            <a:ext cx="1571636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ตัดรองเท้า</a:t>
            </a:r>
          </a:p>
        </p:txBody>
      </p:sp>
      <p:sp>
        <p:nvSpPr>
          <p:cNvPr id="102" name="สี่เหลี่ยมมุมมน 101"/>
          <p:cNvSpPr/>
          <p:nvPr/>
        </p:nvSpPr>
        <p:spPr>
          <a:xfrm>
            <a:off x="7271654" y="5741484"/>
            <a:ext cx="1571636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ตัดรองเท้าพิเศษ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751" y="2420888"/>
            <a:ext cx="266429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hangingPunct="0"/>
            <a:r>
              <a:rPr lang="th-TH" b="1" dirty="0" smtClean="0">
                <a:latin typeface="Tahoma" pitchFamily="34" charset="0"/>
              </a:rPr>
              <a:t>พัฒนา</a:t>
            </a:r>
            <a:r>
              <a:rPr lang="th-TH" b="1" dirty="0">
                <a:latin typeface="Tahoma" pitchFamily="34" charset="0"/>
              </a:rPr>
              <a:t>ยุทธศาสตร์</a:t>
            </a:r>
            <a:r>
              <a:rPr lang="th-TH" b="1" dirty="0" smtClean="0">
                <a:latin typeface="Tahoma" pitchFamily="34" charset="0"/>
              </a:rPr>
              <a:t>แผนงาน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759" y="1283568"/>
            <a:ext cx="259228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/>
              <a:t>นโยบายที่ชัดเจน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5682" y="1268378"/>
            <a:ext cx="270727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itchFamily="34" charset="0"/>
              </a:rPr>
              <a:t>      </a:t>
            </a:r>
            <a:r>
              <a:rPr lang="th-TH" sz="3200" b="1" dirty="0" smtClean="0">
                <a:latin typeface="Tahoma" pitchFamily="34" charset="0"/>
              </a:rPr>
              <a:t>การสนับสนุน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2161599"/>
            <a:ext cx="2160240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งบประมาณ</a:t>
            </a:r>
          </a:p>
          <a:p>
            <a:r>
              <a:rPr lang="th-TH" b="1" dirty="0" smtClean="0"/>
              <a:t>เทคโนโลยี</a:t>
            </a:r>
          </a:p>
          <a:p>
            <a:r>
              <a:rPr lang="th-TH" b="1" dirty="0" smtClean="0"/>
              <a:t>พัฒนาหลักสูตรพัฒนาบุคลากร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790" y="116632"/>
            <a:ext cx="892706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th-TH" sz="3600" b="1" dirty="0">
                <a:latin typeface="Tahoma" pitchFamily="34" charset="0"/>
              </a:rPr>
              <a:t>กลยุทธ์สร้างเครือข่ายงาน </a:t>
            </a:r>
            <a:r>
              <a:rPr lang="en-US" b="1" dirty="0">
                <a:latin typeface="Tahoma" pitchFamily="34" charset="0"/>
              </a:rPr>
              <a:t>NCD</a:t>
            </a:r>
            <a:r>
              <a:rPr lang="en-US" sz="2000" b="1" dirty="0">
                <a:latin typeface="Tahoma" pitchFamily="34" charset="0"/>
              </a:rPr>
              <a:t>	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303438" y="1756441"/>
            <a:ext cx="2589336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457200" indent="-457200" eaLnBrk="0" hangingPunct="0">
              <a:buFont typeface="Arial" pitchFamily="34" charset="0"/>
              <a:buChar char="•"/>
            </a:pPr>
            <a:r>
              <a:rPr lang="th-TH" sz="2800" b="1" dirty="0" smtClean="0">
                <a:latin typeface="Tahoma" pitchFamily="34" charset="0"/>
              </a:rPr>
              <a:t>ต้นแบบที่ดี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th-TH" sz="2800" b="1" dirty="0" smtClean="0">
                <a:latin typeface="Tahoma" pitchFamily="34" charset="0"/>
              </a:rPr>
              <a:t>ทีมที่สนใจสิ่งเดียวกัน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th-TH" sz="2800" b="1" dirty="0" smtClean="0">
                <a:latin typeface="Tahoma" pitchFamily="34" charset="0"/>
              </a:rPr>
              <a:t>การแลกเปลี่ยน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th-TH" sz="2800" b="1" dirty="0" smtClean="0">
                <a:latin typeface="Tahoma" pitchFamily="34" charset="0"/>
              </a:rPr>
              <a:t>จัดการ</a:t>
            </a:r>
            <a:r>
              <a:rPr lang="th-TH" sz="2800" b="1" dirty="0">
                <a:latin typeface="Tahoma" pitchFamily="34" charset="0"/>
              </a:rPr>
              <a:t>ความรู้ใหม่</a:t>
            </a:r>
            <a:endParaRPr lang="en-US" sz="2800" b="1" dirty="0">
              <a:latin typeface="Tahoma" pitchFamily="34" charset="0"/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th-TH" sz="2800" b="1" dirty="0" smtClean="0">
                <a:latin typeface="Tahoma" pitchFamily="34" charset="0"/>
              </a:rPr>
              <a:t>ประเมินผลร่วมกัน</a:t>
            </a:r>
            <a:endParaRPr lang="th-TH" sz="2800" b="1" dirty="0"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941168"/>
            <a:ext cx="842329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                 </a:t>
            </a:r>
            <a:r>
              <a:rPr lang="th-TH" b="1" dirty="0" smtClean="0"/>
              <a:t>ความสัมพันธ์ต่อเนื่อง     การสื่อสาร สะดวก รวดเร็ว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484768" y="4797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03438" y="1052736"/>
            <a:ext cx="2229002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     </a:t>
            </a:r>
            <a:r>
              <a:rPr lang="th-TH" sz="3200" b="1" dirty="0" smtClean="0"/>
              <a:t>ร่วมกิจกรรม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4581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มุมมน 19"/>
          <p:cNvSpPr/>
          <p:nvPr/>
        </p:nvSpPr>
        <p:spPr>
          <a:xfrm>
            <a:off x="2068639" y="4233356"/>
            <a:ext cx="6718203" cy="25003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71414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Angsana New" pitchFamily="18" charset="-34"/>
                <a:cs typeface="+mj-cs"/>
              </a:rPr>
              <a:t>การขับเคลื่อนเครือข่ายการดูแลเท้า</a:t>
            </a:r>
            <a:endParaRPr lang="th-TH" sz="3600" b="1" dirty="0">
              <a:cs typeface="+mj-cs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85720" y="1000108"/>
            <a:ext cx="3571900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90488" lvl="0" indent="-90488" algn="ctr"/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นโยบาย , แนวทางการทำงานการคัดกรอง </a:t>
            </a:r>
            <a:r>
              <a:rPr lang="en-US" sz="2200" b="1" kern="100" dirty="0" err="1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DM.Foot</a:t>
            </a:r>
            <a:r>
              <a:rPr lang="en-US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 60% </a:t>
            </a:r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, จัดระดับความรุนแรง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5214942" y="1000108"/>
            <a:ext cx="3571900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90488" lvl="0" indent="-90488" algn="ctr"/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โรงพยาบาล , สำนักงานสาธารณสุข</a:t>
            </a: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3816936" y="2285993"/>
            <a:ext cx="1798758" cy="1643073"/>
          </a:xfrm>
          <a:prstGeom prst="roundRect">
            <a:avLst>
              <a:gd name="adj" fmla="val 43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lvl="0" indent="-90488" algn="ctr"/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การพัฒนาบุคลากร</a:t>
            </a:r>
          </a:p>
          <a:p>
            <a:pPr marL="90488" lvl="0" indent="-90488">
              <a:buFont typeface="Arial" pitchFamily="34" charset="0"/>
              <a:buChar char="•"/>
            </a:pPr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</a:t>
            </a:r>
            <a:r>
              <a:rPr lang="en-US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Workshop</a:t>
            </a:r>
          </a:p>
          <a:p>
            <a:pPr marL="90488" lvl="0" indent="-90488">
              <a:buFont typeface="Arial" pitchFamily="34" charset="0"/>
              <a:buChar char="•"/>
            </a:pPr>
            <a:r>
              <a:rPr lang="en-US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Case manager</a:t>
            </a:r>
          </a:p>
          <a:p>
            <a:pPr marL="90488" lvl="0" indent="-90488">
              <a:buFont typeface="Arial" pitchFamily="34" charset="0"/>
              <a:buChar char="•"/>
            </a:pPr>
            <a:r>
              <a:rPr lang="en-US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</a:t>
            </a:r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งานวิจัยการ</a:t>
            </a:r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ดูแลเท้า</a:t>
            </a: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673796" y="2337894"/>
            <a:ext cx="1857388" cy="1500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lvl="0" indent="-90488" algn="ctr"/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คณะ</a:t>
            </a:r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พยาบาลศาสตร์แมค</a:t>
            </a:r>
            <a:r>
              <a:rPr lang="th-TH" sz="2200" b="1" kern="100" dirty="0" err="1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คอร์</a:t>
            </a:r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มิค</a:t>
            </a:r>
          </a:p>
          <a:p>
            <a:pPr marL="90488" lvl="0" indent="-90488" algn="ctr"/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คณะแพทยศาสตร์</a:t>
            </a:r>
            <a:endParaRPr lang="th-TH" sz="2200" b="1" kern="100" dirty="0" smtClean="0">
              <a:solidFill>
                <a:schemeClr val="tx1"/>
              </a:solidFill>
              <a:latin typeface="Angsana New" pitchFamily="18" charset="-34"/>
              <a:cs typeface="+mj-cs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7162346" y="3058089"/>
            <a:ext cx="185738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lvl="0" indent="-90488" algn="ctr"/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โรงพยาบาลส่งเสริมสุขภาพตำบล</a:t>
            </a: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7164288" y="2285991"/>
            <a:ext cx="185738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lvl="0" indent="-90488" algn="ctr"/>
            <a:r>
              <a:rPr lang="th-TH" sz="22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โรงพยาบาล</a:t>
            </a:r>
          </a:p>
        </p:txBody>
      </p:sp>
      <p:grpSp>
        <p:nvGrpSpPr>
          <p:cNvPr id="15" name="กลุ่ม 14"/>
          <p:cNvGrpSpPr/>
          <p:nvPr/>
        </p:nvGrpSpPr>
        <p:grpSpPr>
          <a:xfrm>
            <a:off x="5319453" y="4447670"/>
            <a:ext cx="978935" cy="2071702"/>
            <a:chOff x="3643306" y="2100584"/>
            <a:chExt cx="2025000" cy="4285474"/>
          </a:xfrm>
        </p:grpSpPr>
        <p:pic>
          <p:nvPicPr>
            <p:cNvPr id="1028" name="Picture 4" descr="C:\Users\Administrator\Desktop\New folder\Screenshot_2016-03-03-15-24-5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3306" y="2786058"/>
              <a:ext cx="2025000" cy="3600000"/>
            </a:xfrm>
            <a:prstGeom prst="rect">
              <a:avLst/>
            </a:prstGeom>
            <a:noFill/>
          </p:spPr>
        </p:pic>
        <p:pic>
          <p:nvPicPr>
            <p:cNvPr id="1027" name="Picture 3" descr="C:\Users\Administrator\Desktop\New folder\Screenshot_2016-03-03-15-25-01.png"/>
            <p:cNvPicPr>
              <a:picLocks noChangeAspect="1" noChangeArrowheads="1"/>
            </p:cNvPicPr>
            <p:nvPr/>
          </p:nvPicPr>
          <p:blipFill>
            <a:blip r:embed="rId3" cstate="print"/>
            <a:srcRect t="3969" b="58328"/>
            <a:stretch>
              <a:fillRect/>
            </a:stretch>
          </p:blipFill>
          <p:spPr bwMode="auto">
            <a:xfrm>
              <a:off x="3643306" y="2100584"/>
              <a:ext cx="2025000" cy="1357322"/>
            </a:xfrm>
            <a:prstGeom prst="rect">
              <a:avLst/>
            </a:prstGeom>
            <a:noFill/>
          </p:spPr>
        </p:pic>
      </p:grpSp>
      <p:sp>
        <p:nvSpPr>
          <p:cNvPr id="16" name="สี่เหลี่ยมมุมมน 15"/>
          <p:cNvSpPr/>
          <p:nvPr/>
        </p:nvSpPr>
        <p:spPr>
          <a:xfrm>
            <a:off x="2343324" y="4376232"/>
            <a:ext cx="2661472" cy="22145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0488" lvl="0" indent="-90488" algn="ctr"/>
            <a:r>
              <a:rPr lang="en-US" sz="20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DM Foot </a:t>
            </a:r>
            <a:r>
              <a:rPr lang="en-US" sz="2000" b="1" kern="100" dirty="0" err="1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Care_Zone</a:t>
            </a:r>
            <a:r>
              <a:rPr lang="en-US" sz="20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3</a:t>
            </a:r>
          </a:p>
          <a:p>
            <a:pPr marL="90488" lvl="0" indent="-90488">
              <a:buFont typeface="Arial" pitchFamily="34" charset="0"/>
              <a:buChar char="•"/>
            </a:pPr>
            <a:endParaRPr lang="th-TH" sz="2000" b="1" kern="100" dirty="0" smtClean="0">
              <a:solidFill>
                <a:schemeClr val="tx1"/>
              </a:solidFill>
              <a:latin typeface="Angsana New" pitchFamily="18" charset="-34"/>
              <a:cs typeface="+mj-cs"/>
            </a:endParaRPr>
          </a:p>
        </p:txBody>
      </p:sp>
      <p:sp>
        <p:nvSpPr>
          <p:cNvPr id="17" name="สี่เหลี่ยมมุมมน 16"/>
          <p:cNvSpPr/>
          <p:nvPr/>
        </p:nvSpPr>
        <p:spPr>
          <a:xfrm>
            <a:off x="6695889" y="5248364"/>
            <a:ext cx="1571636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0488" lvl="0" indent="-90488" algn="ctr"/>
            <a:r>
              <a:rPr lang="th-TH" sz="20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หางดง ดอยสะเก็ด สันกำแพง</a:t>
            </a:r>
          </a:p>
          <a:p>
            <a:pPr marL="90488" lvl="0" indent="-90488" algn="ctr"/>
            <a:r>
              <a:rPr lang="th-TH" sz="20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ไชย</a:t>
            </a:r>
            <a:r>
              <a:rPr lang="th-TH" sz="20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ปราการ , </a:t>
            </a:r>
            <a:r>
              <a:rPr lang="th-TH" sz="20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ฝาง</a:t>
            </a:r>
            <a:endParaRPr lang="th-TH" sz="2000" b="1" kern="100" dirty="0" smtClean="0">
              <a:solidFill>
                <a:schemeClr val="tx1"/>
              </a:solidFill>
              <a:latin typeface="Angsana New" pitchFamily="18" charset="-34"/>
              <a:cs typeface="+mj-cs"/>
            </a:endParaRP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6707279" y="4605422"/>
            <a:ext cx="114300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90488" lvl="0" indent="-90488" algn="ctr"/>
            <a:r>
              <a:rPr lang="th-TH" sz="2000" b="1" kern="100" dirty="0" smtClean="0">
                <a:solidFill>
                  <a:srgbClr val="FF0000"/>
                </a:solidFill>
                <a:latin typeface="Angsana New" pitchFamily="18" charset="-34"/>
                <a:cs typeface="+mj-cs"/>
              </a:rPr>
              <a:t>*</a:t>
            </a:r>
            <a:r>
              <a:rPr lang="th-TH" sz="2000" b="1" kern="1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ขยายผล</a:t>
            </a:r>
          </a:p>
        </p:txBody>
      </p:sp>
      <p:sp>
        <p:nvSpPr>
          <p:cNvPr id="19" name="กากบาท 18"/>
          <p:cNvSpPr/>
          <p:nvPr/>
        </p:nvSpPr>
        <p:spPr>
          <a:xfrm>
            <a:off x="3531184" y="2819387"/>
            <a:ext cx="285752" cy="285752"/>
          </a:xfrm>
          <a:prstGeom prst="plus">
            <a:avLst>
              <a:gd name="adj" fmla="val 377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2" name="ตัวเชื่อมต่อตรง 21"/>
          <p:cNvCxnSpPr>
            <a:stCxn id="5" idx="3"/>
            <a:endCxn id="6" idx="1"/>
          </p:cNvCxnSpPr>
          <p:nvPr/>
        </p:nvCxnSpPr>
        <p:spPr>
          <a:xfrm>
            <a:off x="3857620" y="1428736"/>
            <a:ext cx="1357322" cy="1588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0" name="กลุ่ม 49"/>
          <p:cNvGrpSpPr/>
          <p:nvPr/>
        </p:nvGrpSpPr>
        <p:grpSpPr>
          <a:xfrm>
            <a:off x="5742866" y="2285993"/>
            <a:ext cx="1258026" cy="1357322"/>
            <a:chOff x="4703000" y="5167264"/>
            <a:chExt cx="1928826" cy="1357322"/>
          </a:xfrm>
        </p:grpSpPr>
        <p:sp>
          <p:nvSpPr>
            <p:cNvPr id="49" name="สี่เหลี่ยมผืนผ้า 48"/>
            <p:cNvSpPr/>
            <p:nvPr/>
          </p:nvSpPr>
          <p:spPr>
            <a:xfrm>
              <a:off x="4703000" y="5167264"/>
              <a:ext cx="1928826" cy="135732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b="1" kern="100" dirty="0" smtClean="0">
                  <a:solidFill>
                    <a:schemeClr val="tx1"/>
                  </a:solidFill>
                  <a:latin typeface="Angsana New" pitchFamily="18" charset="-34"/>
                  <a:cs typeface="+mj-cs"/>
                </a:rPr>
                <a:t>CM  Foot  Care</a:t>
              </a:r>
              <a:endParaRPr lang="th-TH" sz="1600" b="1" dirty="0">
                <a:solidFill>
                  <a:schemeClr val="tx1"/>
                </a:solidFill>
                <a:cs typeface="+mj-cs"/>
              </a:endParaRPr>
            </a:p>
          </p:txBody>
        </p:sp>
        <p:grpSp>
          <p:nvGrpSpPr>
            <p:cNvPr id="48" name="กลุ่ม 47"/>
            <p:cNvGrpSpPr/>
            <p:nvPr/>
          </p:nvGrpSpPr>
          <p:grpSpPr>
            <a:xfrm>
              <a:off x="4714876" y="5429264"/>
              <a:ext cx="1893384" cy="1080000"/>
              <a:chOff x="4643438" y="5357826"/>
              <a:chExt cx="1893384" cy="1080000"/>
            </a:xfrm>
          </p:grpSpPr>
          <p:pic>
            <p:nvPicPr>
              <p:cNvPr id="1030" name="Picture 6" descr="G:\การดูแลเท้า\Screenshot_2016-03-02-15-55-27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43438" y="5357826"/>
                <a:ext cx="607500" cy="1080000"/>
              </a:xfrm>
              <a:prstGeom prst="rect">
                <a:avLst/>
              </a:prstGeom>
              <a:noFill/>
            </p:spPr>
          </p:pic>
          <p:pic>
            <p:nvPicPr>
              <p:cNvPr id="1031" name="Picture 7" descr="G:\การดูแลเท้า\Screenshot_2016-03-02-15-57-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86380" y="5357826"/>
                <a:ext cx="607500" cy="1080000"/>
              </a:xfrm>
              <a:prstGeom prst="rect">
                <a:avLst/>
              </a:prstGeom>
              <a:noFill/>
            </p:spPr>
          </p:pic>
          <p:pic>
            <p:nvPicPr>
              <p:cNvPr id="1032" name="Picture 8" descr="G:\การดูแลเท้า\Screenshot_2016-03-02-15-57-16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29322" y="5357826"/>
                <a:ext cx="607500" cy="1080000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52" name="ตัวเชื่อมต่อหักมุม 51"/>
          <p:cNvCxnSpPr/>
          <p:nvPr/>
        </p:nvCxnSpPr>
        <p:spPr>
          <a:xfrm rot="16200000" flipH="1">
            <a:off x="6188850" y="589340"/>
            <a:ext cx="1" cy="3393304"/>
          </a:xfrm>
          <a:prstGeom prst="bentConnector4">
            <a:avLst>
              <a:gd name="adj1" fmla="val -22860000000"/>
              <a:gd name="adj2" fmla="val 64211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74289" y="1922225"/>
            <a:ext cx="1048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line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63962" y="4725144"/>
            <a:ext cx="78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วงรี 28"/>
          <p:cNvSpPr/>
          <p:nvPr/>
        </p:nvSpPr>
        <p:spPr>
          <a:xfrm>
            <a:off x="148508" y="4775751"/>
            <a:ext cx="1532118" cy="99606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โซน</a:t>
            </a:r>
            <a:endParaRPr lang="en-US" dirty="0"/>
          </a:p>
        </p:txBody>
      </p:sp>
      <p:sp>
        <p:nvSpPr>
          <p:cNvPr id="31" name="วงรี 30"/>
          <p:cNvSpPr/>
          <p:nvPr/>
        </p:nvSpPr>
        <p:spPr>
          <a:xfrm>
            <a:off x="148508" y="2183835"/>
            <a:ext cx="1257694" cy="7808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จังหวัด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31"/>
          <p:cNvGrpSpPr>
            <a:grpSpLocks/>
          </p:cNvGrpSpPr>
          <p:nvPr/>
        </p:nvGrpSpPr>
        <p:grpSpPr bwMode="auto">
          <a:xfrm>
            <a:off x="50802" y="6149981"/>
            <a:ext cx="9091613" cy="601663"/>
            <a:chOff x="51453" y="6149690"/>
            <a:chExt cx="9091750" cy="601359"/>
          </a:xfrm>
        </p:grpSpPr>
        <p:pic>
          <p:nvPicPr>
            <p:cNvPr id="9234" name="รูปภาพ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272"/>
            <a:stretch>
              <a:fillRect/>
            </a:stretch>
          </p:blipFill>
          <p:spPr bwMode="auto">
            <a:xfrm>
              <a:off x="7236296" y="6150429"/>
              <a:ext cx="1906907" cy="600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รูปภาพ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272"/>
            <a:stretch>
              <a:fillRect/>
            </a:stretch>
          </p:blipFill>
          <p:spPr bwMode="auto">
            <a:xfrm>
              <a:off x="5469904" y="6150429"/>
              <a:ext cx="1906907" cy="600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รูปภาพ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272"/>
            <a:stretch>
              <a:fillRect/>
            </a:stretch>
          </p:blipFill>
          <p:spPr bwMode="auto">
            <a:xfrm>
              <a:off x="3592746" y="6150429"/>
              <a:ext cx="1906907" cy="600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รูปภาพ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272"/>
            <a:stretch>
              <a:fillRect/>
            </a:stretch>
          </p:blipFill>
          <p:spPr bwMode="auto">
            <a:xfrm>
              <a:off x="1685839" y="6150429"/>
              <a:ext cx="1906907" cy="600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รูปภาพ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272"/>
            <a:stretch>
              <a:fillRect/>
            </a:stretch>
          </p:blipFill>
          <p:spPr bwMode="auto">
            <a:xfrm>
              <a:off x="51453" y="6149690"/>
              <a:ext cx="1906907" cy="600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กลุ่ม 37"/>
          <p:cNvGrpSpPr>
            <a:grpSpLocks/>
          </p:cNvGrpSpPr>
          <p:nvPr/>
        </p:nvGrpSpPr>
        <p:grpSpPr bwMode="auto">
          <a:xfrm>
            <a:off x="142843" y="1142984"/>
            <a:ext cx="9001157" cy="5235894"/>
            <a:chOff x="2668276" y="2326490"/>
            <a:chExt cx="3328319" cy="2497798"/>
          </a:xfrm>
        </p:grpSpPr>
        <p:grpSp>
          <p:nvGrpSpPr>
            <p:cNvPr id="5" name="กลุ่ม 32"/>
            <p:cNvGrpSpPr>
              <a:grpSpLocks/>
            </p:cNvGrpSpPr>
            <p:nvPr/>
          </p:nvGrpSpPr>
          <p:grpSpPr bwMode="auto">
            <a:xfrm>
              <a:off x="2668276" y="2326490"/>
              <a:ext cx="1227250" cy="2497798"/>
              <a:chOff x="2915813" y="2421954"/>
              <a:chExt cx="1227250" cy="2260708"/>
            </a:xfrm>
          </p:grpSpPr>
          <p:sp>
            <p:nvSpPr>
              <p:cNvPr id="9229" name="TextBox 11"/>
              <p:cNvSpPr txBox="1">
                <a:spLocks noChangeArrowheads="1"/>
              </p:cNvSpPr>
              <p:nvPr/>
            </p:nvSpPr>
            <p:spPr bwMode="auto">
              <a:xfrm>
                <a:off x="2915816" y="2421954"/>
                <a:ext cx="1227247" cy="274938"/>
              </a:xfrm>
              <a:prstGeom prst="rect">
                <a:avLst/>
              </a:prstGeom>
              <a:solidFill>
                <a:srgbClr val="66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th-TH" sz="3200" b="1" dirty="0">
                    <a:latin typeface="TH SarabunIT๙" pitchFamily="34" charset="-34"/>
                    <a:cs typeface="TH SarabunIT๙" pitchFamily="34" charset="-34"/>
                  </a:rPr>
                  <a:t>กลุ่มบริการ 1</a:t>
                </a:r>
              </a:p>
            </p:txBody>
          </p:sp>
          <p:sp>
            <p:nvSpPr>
              <p:cNvPr id="9230" name="TextBox 12"/>
              <p:cNvSpPr txBox="1">
                <a:spLocks noChangeArrowheads="1"/>
              </p:cNvSpPr>
              <p:nvPr/>
            </p:nvSpPr>
            <p:spPr bwMode="auto">
              <a:xfrm>
                <a:off x="2915814" y="3413919"/>
                <a:ext cx="1227247" cy="274938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th-TH" sz="3200" b="1" dirty="0">
                    <a:latin typeface="TH SarabunIT๙" pitchFamily="34" charset="-34"/>
                    <a:cs typeface="TH SarabunIT๙" pitchFamily="34" charset="-34"/>
                  </a:rPr>
                  <a:t>กลุ่มบริการ 3</a:t>
                </a:r>
              </a:p>
            </p:txBody>
          </p:sp>
          <p:sp>
            <p:nvSpPr>
              <p:cNvPr id="9231" name="TextBox 13"/>
              <p:cNvSpPr txBox="1">
                <a:spLocks noChangeArrowheads="1"/>
              </p:cNvSpPr>
              <p:nvPr/>
            </p:nvSpPr>
            <p:spPr bwMode="auto">
              <a:xfrm>
                <a:off x="2915815" y="2896385"/>
                <a:ext cx="1227247" cy="27493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th-TH" sz="3200" b="1" dirty="0">
                    <a:latin typeface="TH SarabunIT๙" pitchFamily="34" charset="-34"/>
                    <a:cs typeface="TH SarabunIT๙" pitchFamily="34" charset="-34"/>
                  </a:rPr>
                  <a:t>กลุ่มบริการ 2</a:t>
                </a:r>
              </a:p>
            </p:txBody>
          </p:sp>
          <p:sp>
            <p:nvSpPr>
              <p:cNvPr id="9232" name="TextBox 14"/>
              <p:cNvSpPr txBox="1">
                <a:spLocks noChangeArrowheads="1"/>
              </p:cNvSpPr>
              <p:nvPr/>
            </p:nvSpPr>
            <p:spPr bwMode="auto">
              <a:xfrm>
                <a:off x="2915813" y="3955980"/>
                <a:ext cx="1227247" cy="27493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th-TH" sz="3200" b="1" dirty="0">
                    <a:solidFill>
                      <a:schemeClr val="bg1"/>
                    </a:solidFill>
                    <a:latin typeface="TH SarabunIT๙" pitchFamily="34" charset="-34"/>
                    <a:cs typeface="TH SarabunIT๙" pitchFamily="34" charset="-34"/>
                  </a:rPr>
                  <a:t>กลุ่มบริการ 4</a:t>
                </a:r>
              </a:p>
            </p:txBody>
          </p:sp>
          <p:sp>
            <p:nvSpPr>
              <p:cNvPr id="9233" name="TextBox 15"/>
              <p:cNvSpPr txBox="1">
                <a:spLocks noChangeArrowheads="1"/>
              </p:cNvSpPr>
              <p:nvPr/>
            </p:nvSpPr>
            <p:spPr bwMode="auto">
              <a:xfrm>
                <a:off x="2915816" y="4378783"/>
                <a:ext cx="1227247" cy="30387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th-TH" sz="3200" b="1" dirty="0">
                    <a:latin typeface="TH SarabunIT๙" pitchFamily="34" charset="-34"/>
                    <a:cs typeface="TH SarabunIT๙" pitchFamily="34" charset="-34"/>
                  </a:rPr>
                  <a:t>กลุ่มบริการ </a:t>
                </a:r>
                <a:r>
                  <a:rPr lang="en-US" sz="3600" b="1" dirty="0">
                    <a:latin typeface="TH SarabunIT๙" pitchFamily="34" charset="-34"/>
                    <a:cs typeface="TH SarabunIT๙" pitchFamily="34" charset="-34"/>
                  </a:rPr>
                  <a:t>A</a:t>
                </a:r>
                <a:endParaRPr lang="th-TH" sz="3600" b="1" dirty="0">
                  <a:latin typeface="TH SarabunIT๙" pitchFamily="34" charset="-34"/>
                  <a:cs typeface="TH SarabunIT๙" pitchFamily="34" charset="-34"/>
                </a:endParaRPr>
              </a:p>
            </p:txBody>
          </p:sp>
        </p:grpSp>
        <p:sp>
          <p:nvSpPr>
            <p:cNvPr id="9224" name="TextBox 29"/>
            <p:cNvSpPr txBox="1">
              <a:spLocks noChangeArrowheads="1"/>
            </p:cNvSpPr>
            <p:nvPr/>
          </p:nvSpPr>
          <p:spPr bwMode="auto">
            <a:xfrm>
              <a:off x="3924852" y="2397945"/>
              <a:ext cx="2018924" cy="2717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b="1" dirty="0">
                  <a:latin typeface="TH SarabunIT๙" pitchFamily="34" charset="-34"/>
                  <a:cs typeface="TH SarabunIT๙" pitchFamily="34" charset="-34"/>
                </a:rPr>
                <a:t>อ.แม่อาย  อ.ฝาง  อ.ไชย</a:t>
              </a:r>
              <a:r>
                <a:rPr lang="th-TH" b="1" dirty="0" smtClean="0">
                  <a:latin typeface="TH SarabunIT๙" pitchFamily="34" charset="-34"/>
                  <a:cs typeface="TH SarabunIT๙" pitchFamily="34" charset="-34"/>
                </a:rPr>
                <a:t>ปราการ </a:t>
              </a:r>
              <a:endParaRPr lang="th-TH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9225" name="TextBox 30"/>
            <p:cNvSpPr txBox="1">
              <a:spLocks noChangeArrowheads="1"/>
            </p:cNvSpPr>
            <p:nvPr/>
          </p:nvSpPr>
          <p:spPr bwMode="auto">
            <a:xfrm>
              <a:off x="3900459" y="2774258"/>
              <a:ext cx="2043317" cy="7193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b="1" dirty="0">
                  <a:latin typeface="TH SarabunIT๙" pitchFamily="34" charset="-34"/>
                  <a:cs typeface="TH SarabunIT๙" pitchFamily="34" charset="-34"/>
                </a:rPr>
                <a:t>อ.สันทราย อ.เชียงดาว อ.เวียงแหง อ.</a:t>
              </a:r>
              <a:r>
                <a:rPr lang="th-TH" b="1" dirty="0" err="1">
                  <a:latin typeface="TH SarabunIT๙" pitchFamily="34" charset="-34"/>
                  <a:cs typeface="TH SarabunIT๙" pitchFamily="34" charset="-34"/>
                </a:rPr>
                <a:t>พร้าว</a:t>
              </a:r>
              <a:r>
                <a:rPr lang="th-TH" b="1" dirty="0"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th-TH" b="1" dirty="0" smtClean="0">
                  <a:latin typeface="TH SarabunIT๙" pitchFamily="34" charset="-34"/>
                  <a:cs typeface="TH SarabunIT๙" pitchFamily="34" charset="-34"/>
                </a:rPr>
                <a:t>อ.</a:t>
              </a:r>
              <a:r>
                <a:rPr lang="th-TH" b="1" dirty="0">
                  <a:latin typeface="TH SarabunIT๙" pitchFamily="34" charset="-34"/>
                  <a:cs typeface="TH SarabunIT๙" pitchFamily="34" charset="-34"/>
                </a:rPr>
                <a:t>สะเมิง อ.</a:t>
              </a:r>
              <a:r>
                <a:rPr lang="th-TH" b="1" dirty="0" err="1">
                  <a:latin typeface="TH SarabunIT๙" pitchFamily="34" charset="-34"/>
                  <a:cs typeface="TH SarabunIT๙" pitchFamily="34" charset="-34"/>
                </a:rPr>
                <a:t>กัลยาณิ</a:t>
              </a:r>
              <a:r>
                <a:rPr lang="th-TH" b="1" dirty="0">
                  <a:latin typeface="TH SarabunIT๙" pitchFamily="34" charset="-34"/>
                  <a:cs typeface="TH SarabunIT๙" pitchFamily="34" charset="-34"/>
                </a:rPr>
                <a:t>วัฒนา อ.แม่แตง  </a:t>
              </a:r>
            </a:p>
          </p:txBody>
        </p:sp>
        <p:sp>
          <p:nvSpPr>
            <p:cNvPr id="9226" name="TextBox 33"/>
            <p:cNvSpPr txBox="1">
              <a:spLocks noChangeArrowheads="1"/>
            </p:cNvSpPr>
            <p:nvPr/>
          </p:nvSpPr>
          <p:spPr bwMode="auto">
            <a:xfrm>
              <a:off x="3889574" y="3328804"/>
              <a:ext cx="2107021" cy="4551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b="1" dirty="0">
                  <a:latin typeface="TH SarabunIT๙" pitchFamily="34" charset="-34"/>
                  <a:cs typeface="TH SarabunIT๙" pitchFamily="34" charset="-34"/>
                </a:rPr>
                <a:t>อ.หางดง อ.สันป่าตอง อ.ดอยสะเก็ด อ.สัน</a:t>
              </a:r>
              <a:r>
                <a:rPr lang="th-TH" b="1" dirty="0" smtClean="0">
                  <a:latin typeface="TH SarabunIT๙" pitchFamily="34" charset="-34"/>
                  <a:cs typeface="TH SarabunIT๙" pitchFamily="34" charset="-34"/>
                </a:rPr>
                <a:t>กำแพง</a:t>
              </a:r>
            </a:p>
            <a:p>
              <a:pPr eaLnBrk="1" hangingPunct="1"/>
              <a:r>
                <a:rPr lang="th-TH" b="1" dirty="0" smtClean="0"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th-TH" b="1" dirty="0">
                  <a:latin typeface="TH SarabunIT๙" pitchFamily="34" charset="-34"/>
                  <a:cs typeface="TH SarabunIT๙" pitchFamily="34" charset="-34"/>
                </a:rPr>
                <a:t>อ.แม่</a:t>
              </a:r>
              <a:r>
                <a:rPr lang="th-TH" b="1" dirty="0" err="1">
                  <a:latin typeface="TH SarabunIT๙" pitchFamily="34" charset="-34"/>
                  <a:cs typeface="TH SarabunIT๙" pitchFamily="34" charset="-34"/>
                </a:rPr>
                <a:t>ออน</a:t>
              </a:r>
              <a:r>
                <a:rPr lang="th-TH" b="1" dirty="0">
                  <a:latin typeface="TH SarabunIT๙" pitchFamily="34" charset="-34"/>
                  <a:cs typeface="TH SarabunIT๙" pitchFamily="34" charset="-34"/>
                </a:rPr>
                <a:t> อ.สารภี อ.แม่วาง</a:t>
              </a:r>
              <a:endParaRPr lang="th-TH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9227" name="TextBox 34"/>
            <p:cNvSpPr txBox="1">
              <a:spLocks noChangeArrowheads="1"/>
            </p:cNvSpPr>
            <p:nvPr/>
          </p:nvSpPr>
          <p:spPr bwMode="auto">
            <a:xfrm>
              <a:off x="3889575" y="3921840"/>
              <a:ext cx="2054201" cy="7193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b="1" dirty="0">
                  <a:latin typeface="TH SarabunIT๙" pitchFamily="34" charset="-34"/>
                  <a:cs typeface="TH SarabunIT๙" pitchFamily="34" charset="-34"/>
                </a:rPr>
                <a:t>อ.จอมทอง อ.ดอยหล่อ อ.แม่</a:t>
              </a:r>
              <a:r>
                <a:rPr lang="th-TH" b="1" dirty="0" err="1">
                  <a:latin typeface="TH SarabunIT๙" pitchFamily="34" charset="-34"/>
                  <a:cs typeface="TH SarabunIT๙" pitchFamily="34" charset="-34"/>
                </a:rPr>
                <a:t>แจ่ม</a:t>
              </a:r>
              <a:r>
                <a:rPr lang="th-TH" b="1" dirty="0">
                  <a:latin typeface="TH SarabunIT๙" pitchFamily="34" charset="-34"/>
                  <a:cs typeface="TH SarabunIT๙" pitchFamily="34" charset="-34"/>
                </a:rPr>
                <a:t> อ.ฮอด </a:t>
              </a:r>
              <a:r>
                <a:rPr lang="th-TH" b="1" dirty="0" smtClean="0">
                  <a:latin typeface="TH SarabunIT๙" pitchFamily="34" charset="-34"/>
                  <a:cs typeface="TH SarabunIT๙" pitchFamily="34" charset="-34"/>
                </a:rPr>
                <a:t/>
              </a:r>
              <a:br>
                <a:rPr lang="th-TH" b="1" dirty="0" smtClean="0">
                  <a:latin typeface="TH SarabunIT๙" pitchFamily="34" charset="-34"/>
                  <a:cs typeface="TH SarabunIT๙" pitchFamily="34" charset="-34"/>
                </a:rPr>
              </a:br>
              <a:r>
                <a:rPr lang="th-TH" b="1" dirty="0" smtClean="0">
                  <a:latin typeface="TH SarabunIT๙" pitchFamily="34" charset="-34"/>
                  <a:cs typeface="TH SarabunIT๙" pitchFamily="34" charset="-34"/>
                </a:rPr>
                <a:t>อ.</a:t>
              </a:r>
              <a:r>
                <a:rPr lang="th-TH" b="1" dirty="0">
                  <a:latin typeface="TH SarabunIT๙" pitchFamily="34" charset="-34"/>
                  <a:cs typeface="TH SarabunIT๙" pitchFamily="34" charset="-34"/>
                </a:rPr>
                <a:t>ดอยเต่า อ.อมก๋อย</a:t>
              </a:r>
            </a:p>
          </p:txBody>
        </p:sp>
        <p:sp>
          <p:nvSpPr>
            <p:cNvPr id="9228" name="TextBox 35"/>
            <p:cNvSpPr txBox="1">
              <a:spLocks noChangeArrowheads="1"/>
            </p:cNvSpPr>
            <p:nvPr/>
          </p:nvSpPr>
          <p:spPr bwMode="auto">
            <a:xfrm>
              <a:off x="3883381" y="4541670"/>
              <a:ext cx="2051741" cy="2496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b="1" dirty="0" smtClean="0">
                  <a:latin typeface="TH SarabunIT๙" pitchFamily="34" charset="-34"/>
                  <a:cs typeface="TH SarabunIT๙" pitchFamily="34" charset="-34"/>
                </a:rPr>
                <a:t>อ.</a:t>
              </a:r>
              <a:r>
                <a:rPr lang="th-TH" b="1" dirty="0">
                  <a:latin typeface="TH SarabunIT๙" pitchFamily="34" charset="-34"/>
                  <a:cs typeface="TH SarabunIT๙" pitchFamily="34" charset="-34"/>
                </a:rPr>
                <a:t>เมืองเชียงใหม่ อ.แม่ริม</a:t>
              </a:r>
            </a:p>
          </p:txBody>
        </p:sp>
      </p:grpSp>
      <p:sp>
        <p:nvSpPr>
          <p:cNvPr id="2" name="สี่เหลี่ยมผืนผ้า 1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-4762" y="9525"/>
            <a:ext cx="9144001" cy="106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2" name="ชื่อเรื่อง 1"/>
          <p:cNvSpPr txBox="1">
            <a:spLocks/>
          </p:cNvSpPr>
          <p:nvPr/>
        </p:nvSpPr>
        <p:spPr>
          <a:xfrm>
            <a:off x="457200" y="274640"/>
            <a:ext cx="8229600" cy="7064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การจัดแบ่งพื้นที่ตามโซนบริการ</a:t>
            </a:r>
            <a:endParaRPr lang="th-TH" sz="4400" b="1" dirty="0"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23" name="ดาว 5 แฉก 22"/>
          <p:cNvSpPr/>
          <p:nvPr/>
        </p:nvSpPr>
        <p:spPr>
          <a:xfrm>
            <a:off x="214282" y="3286124"/>
            <a:ext cx="714380" cy="7143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91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การดูแลเท้า\1456995897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60" y="3500438"/>
            <a:ext cx="2143140" cy="2869476"/>
          </a:xfrm>
          <a:prstGeom prst="rect">
            <a:avLst/>
          </a:prstGeom>
          <a:noFill/>
        </p:spPr>
      </p:pic>
      <p:pic>
        <p:nvPicPr>
          <p:cNvPr id="2051" name="Picture 3" descr="G:\การดูแลเท้า\1456995897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424" y="3935056"/>
            <a:ext cx="4148698" cy="2000240"/>
          </a:xfrm>
          <a:prstGeom prst="rect">
            <a:avLst/>
          </a:prstGeom>
          <a:noFill/>
        </p:spPr>
      </p:pic>
      <p:pic>
        <p:nvPicPr>
          <p:cNvPr id="2052" name="Picture 4" descr="G:\การดูแลเท้า\1456995897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0"/>
            <a:ext cx="3555982" cy="2000240"/>
          </a:xfrm>
          <a:prstGeom prst="rect">
            <a:avLst/>
          </a:prstGeom>
          <a:noFill/>
        </p:spPr>
      </p:pic>
      <p:pic>
        <p:nvPicPr>
          <p:cNvPr id="2053" name="Picture 5" descr="G:\การดูแลเท้า\14569958977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5695" y="4360738"/>
            <a:ext cx="2728328" cy="2009176"/>
          </a:xfrm>
          <a:prstGeom prst="rect">
            <a:avLst/>
          </a:prstGeom>
          <a:noFill/>
        </p:spPr>
      </p:pic>
      <p:pic>
        <p:nvPicPr>
          <p:cNvPr id="2054" name="Picture 6" descr="G:\การดูแลเท้า\1456995897757.jpg"/>
          <p:cNvPicPr>
            <a:picLocks noChangeAspect="1" noChangeArrowheads="1"/>
          </p:cNvPicPr>
          <p:nvPr/>
        </p:nvPicPr>
        <p:blipFill>
          <a:blip r:embed="rId6"/>
          <a:srcRect l="15517" r="12716" b="28552"/>
          <a:stretch>
            <a:fillRect/>
          </a:stretch>
        </p:blipFill>
        <p:spPr bwMode="auto">
          <a:xfrm>
            <a:off x="3571868" y="2000240"/>
            <a:ext cx="3571900" cy="2000264"/>
          </a:xfrm>
          <a:prstGeom prst="rect">
            <a:avLst/>
          </a:prstGeom>
          <a:noFill/>
        </p:spPr>
      </p:pic>
      <p:pic>
        <p:nvPicPr>
          <p:cNvPr id="2056" name="Picture 8" descr="G:\การดูแลเท้า\1456995897842.jpg"/>
          <p:cNvPicPr>
            <a:picLocks noChangeAspect="1" noChangeArrowheads="1"/>
          </p:cNvPicPr>
          <p:nvPr/>
        </p:nvPicPr>
        <p:blipFill>
          <a:blip r:embed="rId7" cstate="print"/>
          <a:srcRect l="14883" t="7937" r="15167"/>
          <a:stretch>
            <a:fillRect/>
          </a:stretch>
        </p:blipFill>
        <p:spPr bwMode="auto">
          <a:xfrm>
            <a:off x="323528" y="260648"/>
            <a:ext cx="2533007" cy="2500330"/>
          </a:xfrm>
          <a:prstGeom prst="rect">
            <a:avLst/>
          </a:prstGeom>
          <a:noFill/>
        </p:spPr>
      </p:pic>
      <p:pic>
        <p:nvPicPr>
          <p:cNvPr id="2057" name="Picture 9" descr="G:\การดูแลเท้า\14569958978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27850" y="0"/>
            <a:ext cx="2025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571</Words>
  <Application>Microsoft Office PowerPoint</Application>
  <PresentationFormat>นำเสนอทางหน้าจอ (4:3)</PresentationFormat>
  <Paragraphs>134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ชุดรูปแบบของ Office</vt:lpstr>
      <vt:lpstr>สร้างพลังเครือข่าย   Leg ulcer</vt:lpstr>
      <vt:lpstr>พูดถึง “เครือข่าย” นึกถึง</vt:lpstr>
      <vt:lpstr>        ความหมายของเครือข่าย  (Network)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เชื่อมร้อยเครือข่าย   Leg ulcer</dc:title>
  <dc:creator>KKD Windows 7 V.3</dc:creator>
  <cp:lastModifiedBy>Toshiba</cp:lastModifiedBy>
  <cp:revision>47</cp:revision>
  <dcterms:created xsi:type="dcterms:W3CDTF">2016-03-03T05:04:56Z</dcterms:created>
  <dcterms:modified xsi:type="dcterms:W3CDTF">2016-03-03T15:44:23Z</dcterms:modified>
</cp:coreProperties>
</file>