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8" r:id="rId3"/>
    <p:sldId id="259" r:id="rId4"/>
    <p:sldId id="257"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D:\SES%20and%20mortality\economy\Thai%20economic%20indicator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SES%20and%20mortality\literature%20review\economy\Thai%20economic%20indicato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cap="none" spc="20" baseline="0">
                <a:solidFill>
                  <a:schemeClr val="dk1">
                    <a:lumMod val="50000"/>
                    <a:lumOff val="50000"/>
                  </a:schemeClr>
                </a:solidFill>
                <a:latin typeface="+mn-lt"/>
                <a:ea typeface="+mn-ea"/>
                <a:cs typeface="+mn-cs"/>
              </a:defRPr>
            </a:pPr>
            <a:r>
              <a:rPr lang="en-US"/>
              <a:t>Absolute poverty</a:t>
            </a:r>
          </a:p>
        </c:rich>
      </c:tx>
      <c:layout>
        <c:manualLayout>
          <c:xMode val="edge"/>
          <c:yMode val="edge"/>
          <c:x val="0.33930395988404422"/>
          <c:y val="2.5733903323548565E-2"/>
        </c:manualLayout>
      </c:layout>
      <c:overlay val="0"/>
      <c:spPr>
        <a:noFill/>
        <a:ln>
          <a:noFill/>
        </a:ln>
        <a:effectLst/>
      </c:spPr>
    </c:title>
    <c:autoTitleDeleted val="0"/>
    <c:plotArea>
      <c:layout>
        <c:manualLayout>
          <c:layoutTarget val="inner"/>
          <c:xMode val="edge"/>
          <c:yMode val="edge"/>
          <c:x val="0.17074690573827353"/>
          <c:y val="0.15300961165505661"/>
          <c:w val="0.80116274346813887"/>
          <c:h val="0.64782880178287572"/>
        </c:manualLayout>
      </c:layout>
      <c:lineChart>
        <c:grouping val="standard"/>
        <c:varyColors val="0"/>
        <c:ser>
          <c:idx val="1"/>
          <c:order val="0"/>
          <c:tx>
            <c:strRef>
              <c:f>GINI!$C$20</c:f>
              <c:strCache>
                <c:ptCount val="1"/>
                <c:pt idx="0">
                  <c:v>Aggregate</c:v>
                </c:pt>
              </c:strCache>
            </c:strRef>
          </c:tx>
          <c:spPr>
            <a:ln w="22225" cap="rnd" cmpd="sng" algn="ctr">
              <a:solidFill>
                <a:schemeClr val="accent2"/>
              </a:solidFill>
              <a:round/>
            </a:ln>
            <a:effectLst/>
          </c:spPr>
          <c:marker>
            <c:symbol val="none"/>
          </c:marker>
          <c:cat>
            <c:numRef>
              <c:f>GINI!$A$41:$A$53</c:f>
              <c:numCache>
                <c:formatCode>General</c:formatCode>
                <c:ptCount val="13"/>
                <c:pt idx="0">
                  <c:v>1988</c:v>
                </c:pt>
                <c:pt idx="1">
                  <c:v>1990</c:v>
                </c:pt>
                <c:pt idx="2">
                  <c:v>1992</c:v>
                </c:pt>
                <c:pt idx="3">
                  <c:v>1994</c:v>
                </c:pt>
                <c:pt idx="4">
                  <c:v>1996</c:v>
                </c:pt>
                <c:pt idx="5">
                  <c:v>1998</c:v>
                </c:pt>
                <c:pt idx="6">
                  <c:v>2000</c:v>
                </c:pt>
                <c:pt idx="7">
                  <c:v>2002</c:v>
                </c:pt>
                <c:pt idx="8">
                  <c:v>2004</c:v>
                </c:pt>
                <c:pt idx="9">
                  <c:v>2006</c:v>
                </c:pt>
                <c:pt idx="10">
                  <c:v>2008</c:v>
                </c:pt>
                <c:pt idx="11">
                  <c:v>2010</c:v>
                </c:pt>
                <c:pt idx="12">
                  <c:v>2012</c:v>
                </c:pt>
              </c:numCache>
            </c:numRef>
          </c:cat>
          <c:val>
            <c:numRef>
              <c:f>GINI!$D$41:$D$53</c:f>
              <c:numCache>
                <c:formatCode>General</c:formatCode>
                <c:ptCount val="13"/>
                <c:pt idx="0">
                  <c:v>65.17</c:v>
                </c:pt>
                <c:pt idx="1">
                  <c:v>57.97</c:v>
                </c:pt>
                <c:pt idx="2">
                  <c:v>50.04</c:v>
                </c:pt>
                <c:pt idx="3">
                  <c:v>42.54</c:v>
                </c:pt>
                <c:pt idx="4">
                  <c:v>35.25</c:v>
                </c:pt>
                <c:pt idx="5">
                  <c:v>38.630000000000003</c:v>
                </c:pt>
                <c:pt idx="6">
                  <c:v>42.33</c:v>
                </c:pt>
                <c:pt idx="7">
                  <c:v>32.44</c:v>
                </c:pt>
                <c:pt idx="8">
                  <c:v>26.76</c:v>
                </c:pt>
                <c:pt idx="9">
                  <c:v>21.94</c:v>
                </c:pt>
                <c:pt idx="10">
                  <c:v>20.43</c:v>
                </c:pt>
                <c:pt idx="11">
                  <c:v>16.37</c:v>
                </c:pt>
                <c:pt idx="12">
                  <c:v>12.64</c:v>
                </c:pt>
              </c:numCache>
            </c:numRef>
          </c:val>
          <c:smooth val="0"/>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738847360"/>
        <c:axId val="738847904"/>
      </c:lineChart>
      <c:catAx>
        <c:axId val="738847360"/>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spc="20" baseline="0">
                <a:solidFill>
                  <a:schemeClr val="dk1">
                    <a:lumMod val="65000"/>
                    <a:lumOff val="35000"/>
                  </a:schemeClr>
                </a:solidFill>
                <a:latin typeface="+mn-lt"/>
                <a:ea typeface="+mn-ea"/>
                <a:cs typeface="+mn-cs"/>
              </a:defRPr>
            </a:pPr>
            <a:endParaRPr lang="th-TH"/>
          </a:p>
        </c:txPr>
        <c:crossAx val="738847904"/>
        <c:crosses val="autoZero"/>
        <c:auto val="1"/>
        <c:lblAlgn val="ctr"/>
        <c:lblOffset val="100"/>
        <c:noMultiLvlLbl val="0"/>
      </c:catAx>
      <c:valAx>
        <c:axId val="738847904"/>
        <c:scaling>
          <c:orientation val="minMax"/>
          <c:max val="100"/>
        </c:scaling>
        <c:delete val="0"/>
        <c:axPos val="l"/>
        <c:title>
          <c:tx>
            <c:rich>
              <a:bodyPr rot="-5400000" spcFirstLastPara="1" vertOverflow="ellipsis" vert="horz" wrap="square" anchor="ctr" anchorCtr="1"/>
              <a:lstStyle/>
              <a:p>
                <a:pPr>
                  <a:defRPr sz="1600" b="0" i="0" u="none" strike="noStrike" kern="1200" cap="all" baseline="0">
                    <a:solidFill>
                      <a:schemeClr val="dk1">
                        <a:lumMod val="65000"/>
                        <a:lumOff val="35000"/>
                      </a:schemeClr>
                    </a:solidFill>
                    <a:latin typeface="+mn-lt"/>
                    <a:ea typeface="+mn-ea"/>
                    <a:cs typeface="+mn-cs"/>
                  </a:defRPr>
                </a:pPr>
                <a:r>
                  <a:rPr lang="en-US" dirty="0" smtClean="0"/>
                  <a:t>Poverty incidence (%)</a:t>
                </a:r>
                <a:endParaRPr lang="en-US" dirty="0"/>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spc="20" baseline="0">
                <a:solidFill>
                  <a:schemeClr val="dk1">
                    <a:lumMod val="65000"/>
                    <a:lumOff val="35000"/>
                  </a:schemeClr>
                </a:solidFill>
                <a:latin typeface="+mn-lt"/>
                <a:ea typeface="+mn-ea"/>
                <a:cs typeface="+mn-cs"/>
              </a:defRPr>
            </a:pPr>
            <a:endParaRPr lang="th-TH"/>
          </a:p>
        </c:txPr>
        <c:crossAx val="738847360"/>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showDLblsOverMax val="0"/>
  </c:chart>
  <c:spPr>
    <a:solidFill>
      <a:schemeClr val="bg1"/>
    </a:solidFill>
    <a:ln>
      <a:noFill/>
    </a:ln>
    <a:effectLst/>
  </c:spPr>
  <c:txPr>
    <a:bodyPr/>
    <a:lstStyle/>
    <a:p>
      <a:pPr>
        <a:defRPr sz="1600"/>
      </a:pPr>
      <a:endParaRPr lang="th-TH"/>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Relative </a:t>
            </a:r>
            <a:r>
              <a:rPr lang="en-US" sz="1800" dirty="0" smtClean="0"/>
              <a:t>poverty</a:t>
            </a:r>
            <a:endParaRPr lang="en-US" sz="1800" dirty="0"/>
          </a:p>
        </c:rich>
      </c:tx>
      <c:layout/>
      <c:overlay val="0"/>
      <c:spPr>
        <a:noFill/>
        <a:ln>
          <a:noFill/>
        </a:ln>
        <a:effectLst/>
      </c:spPr>
    </c:title>
    <c:autoTitleDeleted val="0"/>
    <c:plotArea>
      <c:layout/>
      <c:lineChart>
        <c:grouping val="standard"/>
        <c:varyColors val="0"/>
        <c:ser>
          <c:idx val="1"/>
          <c:order val="0"/>
          <c:tx>
            <c:strRef>
              <c:f>GINI!$B$40</c:f>
              <c:strCache>
                <c:ptCount val="1"/>
                <c:pt idx="0">
                  <c:v>Urban</c:v>
                </c:pt>
              </c:strCache>
            </c:strRef>
          </c:tx>
          <c:spPr>
            <a:ln w="28575" cap="rnd">
              <a:solidFill>
                <a:schemeClr val="accent2"/>
              </a:solidFill>
              <a:round/>
            </a:ln>
            <a:effectLst/>
          </c:spPr>
          <c:marker>
            <c:symbol val="none"/>
          </c:marker>
          <c:cat>
            <c:numRef>
              <c:f>GINI!$A$41:$A$53</c:f>
              <c:numCache>
                <c:formatCode>General</c:formatCode>
                <c:ptCount val="13"/>
                <c:pt idx="0">
                  <c:v>1988</c:v>
                </c:pt>
                <c:pt idx="1">
                  <c:v>1990</c:v>
                </c:pt>
                <c:pt idx="2">
                  <c:v>1992</c:v>
                </c:pt>
                <c:pt idx="3">
                  <c:v>1994</c:v>
                </c:pt>
                <c:pt idx="4">
                  <c:v>1996</c:v>
                </c:pt>
                <c:pt idx="5">
                  <c:v>1998</c:v>
                </c:pt>
                <c:pt idx="6">
                  <c:v>2000</c:v>
                </c:pt>
                <c:pt idx="7">
                  <c:v>2002</c:v>
                </c:pt>
                <c:pt idx="8">
                  <c:v>2004</c:v>
                </c:pt>
                <c:pt idx="9">
                  <c:v>2006</c:v>
                </c:pt>
                <c:pt idx="10">
                  <c:v>2008</c:v>
                </c:pt>
                <c:pt idx="11">
                  <c:v>2010</c:v>
                </c:pt>
                <c:pt idx="12">
                  <c:v>2012</c:v>
                </c:pt>
              </c:numCache>
            </c:numRef>
          </c:cat>
          <c:val>
            <c:numRef>
              <c:f>GINI!$B$41:$B$53</c:f>
              <c:numCache>
                <c:formatCode>0.00</c:formatCode>
                <c:ptCount val="13"/>
                <c:pt idx="0">
                  <c:v>43.35</c:v>
                </c:pt>
                <c:pt idx="1">
                  <c:v>38.53</c:v>
                </c:pt>
                <c:pt idx="2">
                  <c:v>26.53</c:v>
                </c:pt>
                <c:pt idx="3">
                  <c:v>23.93</c:v>
                </c:pt>
                <c:pt idx="4">
                  <c:v>19.09</c:v>
                </c:pt>
                <c:pt idx="5">
                  <c:v>20.34</c:v>
                </c:pt>
                <c:pt idx="6">
                  <c:v>22.21</c:v>
                </c:pt>
                <c:pt idx="7">
                  <c:v>17.03</c:v>
                </c:pt>
                <c:pt idx="8">
                  <c:v>14.6</c:v>
                </c:pt>
                <c:pt idx="9">
                  <c:v>11.83</c:v>
                </c:pt>
                <c:pt idx="10">
                  <c:v>10.69</c:v>
                </c:pt>
                <c:pt idx="11">
                  <c:v>8.69</c:v>
                </c:pt>
                <c:pt idx="12">
                  <c:v>8.8000000000000007</c:v>
                </c:pt>
              </c:numCache>
            </c:numRef>
          </c:val>
          <c:smooth val="0"/>
        </c:ser>
        <c:ser>
          <c:idx val="2"/>
          <c:order val="1"/>
          <c:tx>
            <c:strRef>
              <c:f>GINI!$C$40</c:f>
              <c:strCache>
                <c:ptCount val="1"/>
                <c:pt idx="0">
                  <c:v>Rural</c:v>
                </c:pt>
              </c:strCache>
            </c:strRef>
          </c:tx>
          <c:spPr>
            <a:ln w="28575" cap="rnd">
              <a:solidFill>
                <a:schemeClr val="accent3"/>
              </a:solidFill>
              <a:round/>
            </a:ln>
            <a:effectLst/>
          </c:spPr>
          <c:marker>
            <c:symbol val="none"/>
          </c:marker>
          <c:cat>
            <c:numRef>
              <c:f>GINI!$A$41:$A$53</c:f>
              <c:numCache>
                <c:formatCode>General</c:formatCode>
                <c:ptCount val="13"/>
                <c:pt idx="0">
                  <c:v>1988</c:v>
                </c:pt>
                <c:pt idx="1">
                  <c:v>1990</c:v>
                </c:pt>
                <c:pt idx="2">
                  <c:v>1992</c:v>
                </c:pt>
                <c:pt idx="3">
                  <c:v>1994</c:v>
                </c:pt>
                <c:pt idx="4">
                  <c:v>1996</c:v>
                </c:pt>
                <c:pt idx="5">
                  <c:v>1998</c:v>
                </c:pt>
                <c:pt idx="6">
                  <c:v>2000</c:v>
                </c:pt>
                <c:pt idx="7">
                  <c:v>2002</c:v>
                </c:pt>
                <c:pt idx="8">
                  <c:v>2004</c:v>
                </c:pt>
                <c:pt idx="9">
                  <c:v>2006</c:v>
                </c:pt>
                <c:pt idx="10">
                  <c:v>2008</c:v>
                </c:pt>
                <c:pt idx="11">
                  <c:v>2010</c:v>
                </c:pt>
                <c:pt idx="12">
                  <c:v>2012</c:v>
                </c:pt>
              </c:numCache>
            </c:numRef>
          </c:cat>
          <c:val>
            <c:numRef>
              <c:f>GINI!$C$41:$C$53</c:f>
              <c:numCache>
                <c:formatCode>General</c:formatCode>
                <c:ptCount val="13"/>
                <c:pt idx="0">
                  <c:v>73.97</c:v>
                </c:pt>
                <c:pt idx="1">
                  <c:v>66.08</c:v>
                </c:pt>
                <c:pt idx="2">
                  <c:v>59.97</c:v>
                </c:pt>
                <c:pt idx="3">
                  <c:v>50.51</c:v>
                </c:pt>
                <c:pt idx="4">
                  <c:v>42.25</c:v>
                </c:pt>
                <c:pt idx="5">
                  <c:v>46.68</c:v>
                </c:pt>
                <c:pt idx="6">
                  <c:v>51.43</c:v>
                </c:pt>
                <c:pt idx="7">
                  <c:v>40.22</c:v>
                </c:pt>
                <c:pt idx="8">
                  <c:v>33.619999999999997</c:v>
                </c:pt>
                <c:pt idx="9">
                  <c:v>28.31</c:v>
                </c:pt>
                <c:pt idx="10">
                  <c:v>27.31</c:v>
                </c:pt>
                <c:pt idx="11">
                  <c:v>22.44</c:v>
                </c:pt>
                <c:pt idx="12">
                  <c:v>15.96</c:v>
                </c:pt>
              </c:numCache>
            </c:numRef>
          </c:val>
          <c:smooth val="0"/>
        </c:ser>
        <c:dLbls>
          <c:showLegendKey val="0"/>
          <c:showVal val="0"/>
          <c:showCatName val="0"/>
          <c:showSerName val="0"/>
          <c:showPercent val="0"/>
          <c:showBubbleSize val="0"/>
        </c:dLbls>
        <c:marker val="1"/>
        <c:smooth val="0"/>
        <c:axId val="763553632"/>
        <c:axId val="763550368"/>
      </c:lineChart>
      <c:lineChart>
        <c:grouping val="standard"/>
        <c:varyColors val="0"/>
        <c:ser>
          <c:idx val="0"/>
          <c:order val="2"/>
          <c:tx>
            <c:strRef>
              <c:f>GINI!$E$40</c:f>
              <c:strCache>
                <c:ptCount val="1"/>
                <c:pt idx="0">
                  <c:v>Gini coefficient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th-TH"/>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GINI!$A$41:$A$53</c:f>
              <c:numCache>
                <c:formatCode>General</c:formatCode>
                <c:ptCount val="13"/>
                <c:pt idx="0">
                  <c:v>1988</c:v>
                </c:pt>
                <c:pt idx="1">
                  <c:v>1990</c:v>
                </c:pt>
                <c:pt idx="2">
                  <c:v>1992</c:v>
                </c:pt>
                <c:pt idx="3">
                  <c:v>1994</c:v>
                </c:pt>
                <c:pt idx="4">
                  <c:v>1996</c:v>
                </c:pt>
                <c:pt idx="5">
                  <c:v>1998</c:v>
                </c:pt>
                <c:pt idx="6">
                  <c:v>2000</c:v>
                </c:pt>
                <c:pt idx="7">
                  <c:v>2002</c:v>
                </c:pt>
                <c:pt idx="8">
                  <c:v>2004</c:v>
                </c:pt>
                <c:pt idx="9">
                  <c:v>2006</c:v>
                </c:pt>
                <c:pt idx="10">
                  <c:v>2008</c:v>
                </c:pt>
                <c:pt idx="11">
                  <c:v>2010</c:v>
                </c:pt>
                <c:pt idx="12">
                  <c:v>2012</c:v>
                </c:pt>
              </c:numCache>
            </c:numRef>
          </c:cat>
          <c:val>
            <c:numRef>
              <c:f>GINI!$E$41:$E$53</c:f>
              <c:numCache>
                <c:formatCode>General</c:formatCode>
                <c:ptCount val="13"/>
                <c:pt idx="0">
                  <c:v>0.48699999999999999</c:v>
                </c:pt>
                <c:pt idx="1">
                  <c:v>0.51500000000000001</c:v>
                </c:pt>
                <c:pt idx="2">
                  <c:v>0.53600000000000003</c:v>
                </c:pt>
                <c:pt idx="3">
                  <c:v>0.52</c:v>
                </c:pt>
                <c:pt idx="4">
                  <c:v>0.51300000000000001</c:v>
                </c:pt>
                <c:pt idx="5">
                  <c:v>0.50700000000000001</c:v>
                </c:pt>
                <c:pt idx="6">
                  <c:v>0.52200000000000002</c:v>
                </c:pt>
                <c:pt idx="7">
                  <c:v>0.50800000000000001</c:v>
                </c:pt>
                <c:pt idx="8">
                  <c:v>0.49299999999999999</c:v>
                </c:pt>
                <c:pt idx="9">
                  <c:v>0.51400000000000001</c:v>
                </c:pt>
                <c:pt idx="10">
                  <c:v>0.499</c:v>
                </c:pt>
                <c:pt idx="11">
                  <c:v>0.49</c:v>
                </c:pt>
                <c:pt idx="12">
                  <c:v>0.48399999999999999</c:v>
                </c:pt>
              </c:numCache>
            </c:numRef>
          </c:val>
          <c:smooth val="0"/>
        </c:ser>
        <c:dLbls>
          <c:showLegendKey val="0"/>
          <c:showVal val="0"/>
          <c:showCatName val="0"/>
          <c:showSerName val="0"/>
          <c:showPercent val="0"/>
          <c:showBubbleSize val="0"/>
        </c:dLbls>
        <c:marker val="1"/>
        <c:smooth val="0"/>
        <c:axId val="763550912"/>
        <c:axId val="763556896"/>
      </c:lineChart>
      <c:catAx>
        <c:axId val="763553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th-TH"/>
          </a:p>
        </c:txPr>
        <c:crossAx val="763550368"/>
        <c:crosses val="autoZero"/>
        <c:auto val="1"/>
        <c:lblAlgn val="ctr"/>
        <c:lblOffset val="100"/>
        <c:noMultiLvlLbl val="0"/>
      </c:catAx>
      <c:valAx>
        <c:axId val="76355036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800" b="0" i="0" cap="all" baseline="0" dirty="0" smtClean="0">
                    <a:effectLst/>
                  </a:rPr>
                  <a:t>Poverty incidence (%)</a:t>
                </a:r>
                <a:endParaRPr lang="en-US" dirty="0">
                  <a:effectLst/>
                </a:endParaRPr>
              </a:p>
            </c:rich>
          </c:tx>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h-TH"/>
          </a:p>
        </c:txPr>
        <c:crossAx val="763553632"/>
        <c:crosses val="autoZero"/>
        <c:crossBetween val="between"/>
      </c:valAx>
      <c:valAx>
        <c:axId val="763556896"/>
        <c:scaling>
          <c:orientation val="minMax"/>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h-TH"/>
          </a:p>
        </c:txPr>
        <c:crossAx val="763550912"/>
        <c:crosses val="max"/>
        <c:crossBetween val="between"/>
      </c:valAx>
      <c:catAx>
        <c:axId val="763550912"/>
        <c:scaling>
          <c:orientation val="minMax"/>
        </c:scaling>
        <c:delete val="1"/>
        <c:axPos val="b"/>
        <c:numFmt formatCode="General" sourceLinked="1"/>
        <c:majorTickMark val="out"/>
        <c:minorTickMark val="none"/>
        <c:tickLblPos val="nextTo"/>
        <c:crossAx val="763556896"/>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h-TH"/>
        </a:p>
      </c:txPr>
    </c:legend>
    <c:plotVisOnly val="1"/>
    <c:dispBlanksAs val="gap"/>
    <c:showDLblsOverMax val="0"/>
  </c:chart>
  <c:spPr>
    <a:solidFill>
      <a:schemeClr val="bg1"/>
    </a:solidFill>
    <a:ln>
      <a:noFill/>
    </a:ln>
    <a:effectLst/>
  </c:spPr>
  <c:txPr>
    <a:bodyPr/>
    <a:lstStyle/>
    <a:p>
      <a:pPr>
        <a:defRPr sz="1200"/>
      </a:pPr>
      <a:endParaRPr lang="th-TH"/>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312616-B8A0-413E-AC6D-2D03C649EF16}" type="datetimeFigureOut">
              <a:rPr lang="en-US" smtClean="0"/>
              <a:t>7/22/2016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61359B-2DC0-438F-973D-1EAC49F4FC60}" type="slidenum">
              <a:rPr lang="en-US" smtClean="0"/>
              <a:t>‹#›</a:t>
            </a:fld>
            <a:endParaRPr lang="en-US"/>
          </a:p>
        </p:txBody>
      </p:sp>
    </p:spTree>
    <p:extLst>
      <p:ext uri="{BB962C8B-B14F-4D97-AF65-F5344CB8AC3E}">
        <p14:creationId xmlns:p14="http://schemas.microsoft.com/office/powerpoint/2010/main" val="1240264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let me move to inequality trend in Thailand. and right graph show the relative poverty</a:t>
            </a:r>
          </a:p>
          <a:p>
            <a:endParaRPr lang="en-US" dirty="0" smtClean="0"/>
          </a:p>
          <a:p>
            <a:r>
              <a:rPr lang="en-US" baseline="0" dirty="0" smtClean="0"/>
              <a:t>Graph on the left hand side is the absolute poverty which showing that d</a:t>
            </a:r>
            <a:r>
              <a:rPr lang="en-US" dirty="0" smtClean="0"/>
              <a:t>uring </a:t>
            </a:r>
            <a:r>
              <a:rPr lang="en-US" dirty="0"/>
              <a:t>the past two decades, Thailand has </a:t>
            </a:r>
            <a:r>
              <a:rPr lang="en-US" dirty="0" smtClean="0"/>
              <a:t>experienced very </a:t>
            </a:r>
            <a:r>
              <a:rPr lang="en-US" dirty="0"/>
              <a:t>impressive economic growth (with some interruption due to the 1997 economic crisis).  Absolute poverty have declined markedly from </a:t>
            </a:r>
            <a:r>
              <a:rPr lang="en-US" dirty="0" smtClean="0"/>
              <a:t>65</a:t>
            </a:r>
            <a:r>
              <a:rPr lang="en-US" baseline="0" dirty="0" smtClean="0"/>
              <a:t> </a:t>
            </a:r>
            <a:r>
              <a:rPr lang="en-US" dirty="0" smtClean="0"/>
              <a:t>percent </a:t>
            </a:r>
            <a:r>
              <a:rPr lang="en-US" dirty="0"/>
              <a:t>in 1988 to </a:t>
            </a:r>
            <a:r>
              <a:rPr lang="en-US" dirty="0" smtClean="0"/>
              <a:t>12 </a:t>
            </a:r>
            <a:r>
              <a:rPr lang="en-US" dirty="0"/>
              <a:t>percent in 2012 ; however</a:t>
            </a:r>
            <a:r>
              <a:rPr lang="en-US" dirty="0" smtClean="0"/>
              <a:t>, if we look at the graph of relative poverty</a:t>
            </a:r>
            <a:r>
              <a:rPr lang="en-US" baseline="0" dirty="0" smtClean="0"/>
              <a:t> on the right side. T</a:t>
            </a:r>
            <a:r>
              <a:rPr lang="en-US" dirty="0" smtClean="0"/>
              <a:t>he </a:t>
            </a:r>
            <a:r>
              <a:rPr lang="en-US" dirty="0"/>
              <a:t>country still faces challenges with poverty and inequality</a:t>
            </a:r>
            <a:r>
              <a:rPr lang="en-US" dirty="0" smtClean="0"/>
              <a:t>. Poverty in rural areas is still the main problem of Thailand.</a:t>
            </a:r>
            <a:r>
              <a:rPr lang="th-TH" dirty="0" smtClean="0"/>
              <a:t> </a:t>
            </a:r>
            <a:r>
              <a:rPr lang="th-TH" dirty="0"/>
              <a:t> </a:t>
            </a:r>
            <a:r>
              <a:rPr lang="en-US" dirty="0"/>
              <a:t>The incidence of the poor in urban area is about 8% of the total population, while in the rural area is around 16% of the population. This reflex the differences of poverty between rural and urban areas.</a:t>
            </a:r>
            <a:r>
              <a:rPr lang="th-TH" dirty="0"/>
              <a:t>  </a:t>
            </a:r>
            <a:r>
              <a:rPr lang="en-US" dirty="0"/>
              <a:t>Although, both absolute and relative poverty incidences show decreasing trend, </a:t>
            </a:r>
            <a:r>
              <a:rPr lang="en-US" dirty="0" smtClean="0"/>
              <a:t>the </a:t>
            </a:r>
            <a:r>
              <a:rPr lang="en-US" dirty="0"/>
              <a:t>Gini </a:t>
            </a:r>
            <a:r>
              <a:rPr lang="en-US" dirty="0" smtClean="0"/>
              <a:t>coefficient</a:t>
            </a:r>
            <a:r>
              <a:rPr lang="th-TH" baseline="0" dirty="0" smtClean="0"/>
              <a:t> </a:t>
            </a:r>
            <a:r>
              <a:rPr lang="en-US" dirty="0" smtClean="0"/>
              <a:t>has </a:t>
            </a:r>
            <a:r>
              <a:rPr lang="en-US" dirty="0"/>
              <a:t>persisted at high level of average 0.5 which is among the highest in the world. There is therefore a need to explore in much detail. </a:t>
            </a:r>
          </a:p>
        </p:txBody>
      </p:sp>
      <p:sp>
        <p:nvSpPr>
          <p:cNvPr id="4" name="Slide Number Placeholder 3"/>
          <p:cNvSpPr>
            <a:spLocks noGrp="1"/>
          </p:cNvSpPr>
          <p:nvPr>
            <p:ph type="sldNum" sz="quarter" idx="10"/>
          </p:nvPr>
        </p:nvSpPr>
        <p:spPr/>
        <p:txBody>
          <a:bodyPr/>
          <a:lstStyle/>
          <a:p>
            <a:fld id="{A1167115-9623-4ECC-8499-1D08FED31DF2}" type="slidenum">
              <a:rPr lang="en-US" smtClean="0"/>
              <a:t>2</a:t>
            </a:fld>
            <a:endParaRPr lang="en-US"/>
          </a:p>
        </p:txBody>
      </p:sp>
    </p:spTree>
    <p:extLst>
      <p:ext uri="{BB962C8B-B14F-4D97-AF65-F5344CB8AC3E}">
        <p14:creationId xmlns:p14="http://schemas.microsoft.com/office/powerpoint/2010/main" val="2808241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status also varies by geography. Several studies on geographical mortality in Thailand have been conducted over the last decade and most studies found the north and northeast region tended to have higher mortality. Like this study, They also came into similar geographical variations of mortality results. They used national vital registration data in 2000 and found that the geographical distribution of overall mortality was concentrated in the middle part of the upper north on the first, as well as the mortality of the working age or aged 30 – 40 years at the third map</a:t>
            </a:r>
          </a:p>
          <a:p>
            <a:endParaRPr lang="en-US" dirty="0"/>
          </a:p>
        </p:txBody>
      </p:sp>
      <p:sp>
        <p:nvSpPr>
          <p:cNvPr id="4" name="Slide Number Placeholder 3"/>
          <p:cNvSpPr>
            <a:spLocks noGrp="1"/>
          </p:cNvSpPr>
          <p:nvPr>
            <p:ph type="sldNum" sz="quarter" idx="10"/>
          </p:nvPr>
        </p:nvSpPr>
        <p:spPr/>
        <p:txBody>
          <a:bodyPr/>
          <a:lstStyle/>
          <a:p>
            <a:fld id="{A1167115-9623-4ECC-8499-1D08FED31DF2}" type="slidenum">
              <a:rPr lang="en-US" smtClean="0"/>
              <a:t>3</a:t>
            </a:fld>
            <a:endParaRPr lang="en-US"/>
          </a:p>
        </p:txBody>
      </p:sp>
    </p:spTree>
    <p:extLst>
      <p:ext uri="{BB962C8B-B14F-4D97-AF65-F5344CB8AC3E}">
        <p14:creationId xmlns:p14="http://schemas.microsoft.com/office/powerpoint/2010/main" val="3895172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8936E4-06F4-4854-8B84-E96EACBC2836}"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CBDA4-F80C-442B-B29C-FC4FFF4786C2}" type="slidenum">
              <a:rPr lang="en-US" smtClean="0"/>
              <a:t>‹#›</a:t>
            </a:fld>
            <a:endParaRPr lang="en-US"/>
          </a:p>
        </p:txBody>
      </p:sp>
    </p:spTree>
    <p:extLst>
      <p:ext uri="{BB962C8B-B14F-4D97-AF65-F5344CB8AC3E}">
        <p14:creationId xmlns:p14="http://schemas.microsoft.com/office/powerpoint/2010/main" val="1875313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936E4-06F4-4854-8B84-E96EACBC2836}"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CBDA4-F80C-442B-B29C-FC4FFF4786C2}" type="slidenum">
              <a:rPr lang="en-US" smtClean="0"/>
              <a:t>‹#›</a:t>
            </a:fld>
            <a:endParaRPr lang="en-US"/>
          </a:p>
        </p:txBody>
      </p:sp>
    </p:spTree>
    <p:extLst>
      <p:ext uri="{BB962C8B-B14F-4D97-AF65-F5344CB8AC3E}">
        <p14:creationId xmlns:p14="http://schemas.microsoft.com/office/powerpoint/2010/main" val="2451447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936E4-06F4-4854-8B84-E96EACBC2836}"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CBDA4-F80C-442B-B29C-FC4FFF4786C2}" type="slidenum">
              <a:rPr lang="en-US" smtClean="0"/>
              <a:t>‹#›</a:t>
            </a:fld>
            <a:endParaRPr lang="en-US"/>
          </a:p>
        </p:txBody>
      </p:sp>
    </p:spTree>
    <p:extLst>
      <p:ext uri="{BB962C8B-B14F-4D97-AF65-F5344CB8AC3E}">
        <p14:creationId xmlns:p14="http://schemas.microsoft.com/office/powerpoint/2010/main" val="2972789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936E4-06F4-4854-8B84-E96EACBC2836}"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CBDA4-F80C-442B-B29C-FC4FFF4786C2}" type="slidenum">
              <a:rPr lang="en-US" smtClean="0"/>
              <a:t>‹#›</a:t>
            </a:fld>
            <a:endParaRPr lang="en-US"/>
          </a:p>
        </p:txBody>
      </p:sp>
    </p:spTree>
    <p:extLst>
      <p:ext uri="{BB962C8B-B14F-4D97-AF65-F5344CB8AC3E}">
        <p14:creationId xmlns:p14="http://schemas.microsoft.com/office/powerpoint/2010/main" val="867425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8936E4-06F4-4854-8B84-E96EACBC2836}"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CBDA4-F80C-442B-B29C-FC4FFF4786C2}" type="slidenum">
              <a:rPr lang="en-US" smtClean="0"/>
              <a:t>‹#›</a:t>
            </a:fld>
            <a:endParaRPr lang="en-US"/>
          </a:p>
        </p:txBody>
      </p:sp>
    </p:spTree>
    <p:extLst>
      <p:ext uri="{BB962C8B-B14F-4D97-AF65-F5344CB8AC3E}">
        <p14:creationId xmlns:p14="http://schemas.microsoft.com/office/powerpoint/2010/main" val="3435625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8936E4-06F4-4854-8B84-E96EACBC2836}"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5CBDA4-F80C-442B-B29C-FC4FFF4786C2}" type="slidenum">
              <a:rPr lang="en-US" smtClean="0"/>
              <a:t>‹#›</a:t>
            </a:fld>
            <a:endParaRPr lang="en-US"/>
          </a:p>
        </p:txBody>
      </p:sp>
    </p:spTree>
    <p:extLst>
      <p:ext uri="{BB962C8B-B14F-4D97-AF65-F5344CB8AC3E}">
        <p14:creationId xmlns:p14="http://schemas.microsoft.com/office/powerpoint/2010/main" val="1387132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8936E4-06F4-4854-8B84-E96EACBC2836}"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5CBDA4-F80C-442B-B29C-FC4FFF4786C2}" type="slidenum">
              <a:rPr lang="en-US" smtClean="0"/>
              <a:t>‹#›</a:t>
            </a:fld>
            <a:endParaRPr lang="en-US"/>
          </a:p>
        </p:txBody>
      </p:sp>
    </p:spTree>
    <p:extLst>
      <p:ext uri="{BB962C8B-B14F-4D97-AF65-F5344CB8AC3E}">
        <p14:creationId xmlns:p14="http://schemas.microsoft.com/office/powerpoint/2010/main" val="1444382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8936E4-06F4-4854-8B84-E96EACBC2836}"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5CBDA4-F80C-442B-B29C-FC4FFF4786C2}" type="slidenum">
              <a:rPr lang="en-US" smtClean="0"/>
              <a:t>‹#›</a:t>
            </a:fld>
            <a:endParaRPr lang="en-US"/>
          </a:p>
        </p:txBody>
      </p:sp>
    </p:spTree>
    <p:extLst>
      <p:ext uri="{BB962C8B-B14F-4D97-AF65-F5344CB8AC3E}">
        <p14:creationId xmlns:p14="http://schemas.microsoft.com/office/powerpoint/2010/main" val="144141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8936E4-06F4-4854-8B84-E96EACBC2836}"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5CBDA4-F80C-442B-B29C-FC4FFF4786C2}" type="slidenum">
              <a:rPr lang="en-US" smtClean="0"/>
              <a:t>‹#›</a:t>
            </a:fld>
            <a:endParaRPr lang="en-US"/>
          </a:p>
        </p:txBody>
      </p:sp>
    </p:spTree>
    <p:extLst>
      <p:ext uri="{BB962C8B-B14F-4D97-AF65-F5344CB8AC3E}">
        <p14:creationId xmlns:p14="http://schemas.microsoft.com/office/powerpoint/2010/main" val="388495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8936E4-06F4-4854-8B84-E96EACBC2836}"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5CBDA4-F80C-442B-B29C-FC4FFF4786C2}" type="slidenum">
              <a:rPr lang="en-US" smtClean="0"/>
              <a:t>‹#›</a:t>
            </a:fld>
            <a:endParaRPr lang="en-US"/>
          </a:p>
        </p:txBody>
      </p:sp>
    </p:spTree>
    <p:extLst>
      <p:ext uri="{BB962C8B-B14F-4D97-AF65-F5344CB8AC3E}">
        <p14:creationId xmlns:p14="http://schemas.microsoft.com/office/powerpoint/2010/main" val="2401041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8936E4-06F4-4854-8B84-E96EACBC2836}"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5CBDA4-F80C-442B-B29C-FC4FFF4786C2}" type="slidenum">
              <a:rPr lang="en-US" smtClean="0"/>
              <a:t>‹#›</a:t>
            </a:fld>
            <a:endParaRPr lang="en-US"/>
          </a:p>
        </p:txBody>
      </p:sp>
    </p:spTree>
    <p:extLst>
      <p:ext uri="{BB962C8B-B14F-4D97-AF65-F5344CB8AC3E}">
        <p14:creationId xmlns:p14="http://schemas.microsoft.com/office/powerpoint/2010/main" val="3599397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936E4-06F4-4854-8B84-E96EACBC2836}" type="datetimeFigureOut">
              <a:rPr lang="en-US" smtClean="0"/>
              <a:t>7/22/2016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5CBDA4-F80C-442B-B29C-FC4FFF4786C2}" type="slidenum">
              <a:rPr lang="en-US" smtClean="0"/>
              <a:t>‹#›</a:t>
            </a:fld>
            <a:endParaRPr lang="en-US"/>
          </a:p>
        </p:txBody>
      </p:sp>
    </p:spTree>
    <p:extLst>
      <p:ext uri="{BB962C8B-B14F-4D97-AF65-F5344CB8AC3E}">
        <p14:creationId xmlns:p14="http://schemas.microsoft.com/office/powerpoint/2010/main" val="2395530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Spatio</a:t>
            </a:r>
            <a:r>
              <a:rPr lang="en-US" dirty="0" smtClean="0"/>
              <a:t>-temporal pattern of</a:t>
            </a:r>
            <a:br>
              <a:rPr lang="en-US" dirty="0" smtClean="0"/>
            </a:br>
            <a:r>
              <a:rPr lang="en-US" dirty="0" smtClean="0"/>
              <a:t>Mortality in Thailand</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38192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Socioeconomic inequality in Thailand</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4150273108"/>
              </p:ext>
            </p:extLst>
          </p:nvPr>
        </p:nvGraphicFramePr>
        <p:xfrm>
          <a:off x="169334" y="2182329"/>
          <a:ext cx="4327854" cy="43986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2687638791"/>
              </p:ext>
            </p:extLst>
          </p:nvPr>
        </p:nvGraphicFramePr>
        <p:xfrm>
          <a:off x="4497188" y="2182329"/>
          <a:ext cx="4543425" cy="4398672"/>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169333" y="6581002"/>
            <a:ext cx="4907132" cy="461665"/>
          </a:xfrm>
          <a:prstGeom prst="rect">
            <a:avLst/>
          </a:prstGeom>
          <a:noFill/>
        </p:spPr>
        <p:txBody>
          <a:bodyPr wrap="square" rtlCol="0">
            <a:spAutoFit/>
          </a:bodyPr>
          <a:lstStyle/>
          <a:p>
            <a:r>
              <a:rPr lang="en-US" sz="1200" dirty="0" smtClean="0"/>
              <a:t>Source: National </a:t>
            </a:r>
            <a:r>
              <a:rPr lang="en-US" sz="1200" dirty="0"/>
              <a:t>Economic and Development Board. Social and Quality of Life Database </a:t>
            </a:r>
            <a:r>
              <a:rPr lang="en-US" sz="1200" dirty="0" smtClean="0"/>
              <a:t>System, 2012</a:t>
            </a:r>
            <a:endParaRPr lang="en-US" sz="1200" dirty="0"/>
          </a:p>
        </p:txBody>
      </p:sp>
    </p:spTree>
    <p:extLst>
      <p:ext uri="{BB962C8B-B14F-4D97-AF65-F5344CB8AC3E}">
        <p14:creationId xmlns:p14="http://schemas.microsoft.com/office/powerpoint/2010/main" val="1192340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Inequalities </a:t>
            </a:r>
            <a:r>
              <a:rPr lang="en-US" dirty="0"/>
              <a:t>of health status</a:t>
            </a:r>
          </a:p>
        </p:txBody>
      </p:sp>
      <p:sp>
        <p:nvSpPr>
          <p:cNvPr id="3" name="Content Placeholder 2"/>
          <p:cNvSpPr>
            <a:spLocks noGrp="1"/>
          </p:cNvSpPr>
          <p:nvPr>
            <p:ph idx="1"/>
          </p:nvPr>
        </p:nvSpPr>
        <p:spPr/>
        <p:txBody>
          <a:bodyPr/>
          <a:lstStyle/>
          <a:p>
            <a:r>
              <a:rPr lang="en-US" sz="2400" dirty="0" smtClean="0"/>
              <a:t>Geographical variation (</a:t>
            </a:r>
            <a:r>
              <a:rPr lang="en-US" sz="2400" dirty="0" err="1" smtClean="0"/>
              <a:t>Faramnuayphol</a:t>
            </a:r>
            <a:r>
              <a:rPr lang="en-US" sz="2400" dirty="0" smtClean="0"/>
              <a:t>, 2008) </a:t>
            </a:r>
          </a:p>
          <a:p>
            <a:pPr marL="0" indent="0">
              <a:buNone/>
            </a:pPr>
            <a:endParaRPr lang="en-US" dirty="0"/>
          </a:p>
        </p:txBody>
      </p:sp>
      <p:pic>
        <p:nvPicPr>
          <p:cNvPr id="19" name="Picture 18"/>
          <p:cNvPicPr>
            <a:picLocks noChangeAspect="1"/>
          </p:cNvPicPr>
          <p:nvPr/>
        </p:nvPicPr>
        <p:blipFill>
          <a:blip r:embed="rId3"/>
          <a:stretch>
            <a:fillRect/>
          </a:stretch>
        </p:blipFill>
        <p:spPr>
          <a:xfrm>
            <a:off x="1596455" y="2411240"/>
            <a:ext cx="6323624" cy="4157832"/>
          </a:xfrm>
          <a:prstGeom prst="rect">
            <a:avLst/>
          </a:prstGeom>
        </p:spPr>
      </p:pic>
    </p:spTree>
    <p:extLst>
      <p:ext uri="{BB962C8B-B14F-4D97-AF65-F5344CB8AC3E}">
        <p14:creationId xmlns:p14="http://schemas.microsoft.com/office/powerpoint/2010/main" val="3030898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dirty="0"/>
          </a:p>
        </p:txBody>
      </p:sp>
      <p:sp>
        <p:nvSpPr>
          <p:cNvPr id="6" name="Title 5"/>
          <p:cNvSpPr>
            <a:spLocks noGrp="1"/>
          </p:cNvSpPr>
          <p:nvPr>
            <p:ph type="title"/>
          </p:nvPr>
        </p:nvSpPr>
        <p:spPr/>
        <p:txBody>
          <a:bodyPr/>
          <a:lstStyle/>
          <a:p>
            <a:r>
              <a:rPr lang="en-US" dirty="0" smtClean="0"/>
              <a:t>Mortality during 2001-2014</a:t>
            </a:r>
            <a:endParaRPr lang="en-US" dirty="0"/>
          </a:p>
        </p:txBody>
      </p:sp>
    </p:spTree>
    <p:extLst>
      <p:ext uri="{BB962C8B-B14F-4D97-AF65-F5344CB8AC3E}">
        <p14:creationId xmlns:p14="http://schemas.microsoft.com/office/powerpoint/2010/main" val="3535818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Geographical distributions of average annual SMR, 2001-2014 </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6331" y="1825625"/>
            <a:ext cx="4351338" cy="4351338"/>
          </a:xfrm>
        </p:spPr>
      </p:pic>
    </p:spTree>
    <p:extLst>
      <p:ext uri="{BB962C8B-B14F-4D97-AF65-F5344CB8AC3E}">
        <p14:creationId xmlns:p14="http://schemas.microsoft.com/office/powerpoint/2010/main" val="3097311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Geographical distributions of average annual age-specific mortality rate, 2001-2014</a:t>
            </a: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28650" y="2060398"/>
            <a:ext cx="7886700" cy="3881791"/>
          </a:xfrm>
          <a:prstGeom prst="rect">
            <a:avLst/>
          </a:prstGeom>
          <a:noFill/>
        </p:spPr>
      </p:pic>
    </p:spTree>
    <p:extLst>
      <p:ext uri="{BB962C8B-B14F-4D97-AF65-F5344CB8AC3E}">
        <p14:creationId xmlns:p14="http://schemas.microsoft.com/office/powerpoint/2010/main" val="3153009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41294"/>
            <a:ext cx="3076015" cy="1945341"/>
          </a:xfrm>
        </p:spPr>
        <p:txBody>
          <a:bodyPr>
            <a:noAutofit/>
          </a:bodyPr>
          <a:lstStyle/>
          <a:p>
            <a:r>
              <a:rPr lang="en-US" sz="3200" dirty="0" smtClean="0"/>
              <a:t>Trend </a:t>
            </a:r>
            <a:r>
              <a:rPr lang="en-US" sz="3200" dirty="0"/>
              <a:t>in </a:t>
            </a:r>
            <a:r>
              <a:rPr lang="en-US" sz="3200" dirty="0" smtClean="0"/>
              <a:t>super-district death </a:t>
            </a:r>
            <a:r>
              <a:rPr lang="en-US" sz="3200" dirty="0"/>
              <a:t>rate and CV by age group, 2001-2014 </a:t>
            </a:r>
          </a:p>
        </p:txBody>
      </p:sp>
      <p:pic>
        <p:nvPicPr>
          <p:cNvPr id="4" name="Content Placeholder 3"/>
          <p:cNvPicPr>
            <a:picLocks noGrp="1" noChangeAspect="1"/>
          </p:cNvPicPr>
          <p:nvPr>
            <p:ph idx="1"/>
          </p:nvPr>
        </p:nvPicPr>
        <p:blipFill>
          <a:blip r:embed="rId2"/>
          <a:stretch>
            <a:fillRect/>
          </a:stretch>
        </p:blipFill>
        <p:spPr>
          <a:xfrm>
            <a:off x="4156305" y="1"/>
            <a:ext cx="3441283" cy="6846233"/>
          </a:xfrm>
          <a:prstGeom prst="rect">
            <a:avLst/>
          </a:prstGeom>
        </p:spPr>
      </p:pic>
    </p:spTree>
    <p:extLst>
      <p:ext uri="{BB962C8B-B14F-4D97-AF65-F5344CB8AC3E}">
        <p14:creationId xmlns:p14="http://schemas.microsoft.com/office/powerpoint/2010/main" val="3867493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11624"/>
            <a:ext cx="2746562" cy="2922494"/>
          </a:xfrm>
        </p:spPr>
        <p:txBody>
          <a:bodyPr>
            <a:normAutofit fontScale="90000"/>
          </a:bodyPr>
          <a:lstStyle/>
          <a:p>
            <a:r>
              <a:rPr lang="en-US" sz="3200" dirty="0"/>
              <a:t>Geographical distributions of </a:t>
            </a:r>
            <a:r>
              <a:rPr lang="en-US" sz="3200" dirty="0" smtClean="0"/>
              <a:t>average </a:t>
            </a:r>
            <a:r>
              <a:rPr lang="en-US" sz="3200" dirty="0"/>
              <a:t>annual cause-specific SMR, 2001-2014</a:t>
            </a: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13094" y="0"/>
            <a:ext cx="3933264" cy="6858000"/>
          </a:xfrm>
          <a:prstGeom prst="rect">
            <a:avLst/>
          </a:prstGeom>
          <a:noFill/>
        </p:spPr>
      </p:pic>
    </p:spTree>
    <p:extLst>
      <p:ext uri="{BB962C8B-B14F-4D97-AF65-F5344CB8AC3E}">
        <p14:creationId xmlns:p14="http://schemas.microsoft.com/office/powerpoint/2010/main" val="2564005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472701"/>
            <a:ext cx="2833968" cy="3462804"/>
          </a:xfrm>
        </p:spPr>
        <p:txBody>
          <a:bodyPr>
            <a:normAutofit fontScale="90000"/>
          </a:bodyPr>
          <a:lstStyle/>
          <a:p>
            <a:r>
              <a:rPr lang="en-US" sz="3200" dirty="0" smtClean="0"/>
              <a:t>Trend </a:t>
            </a:r>
            <a:r>
              <a:rPr lang="en-US" sz="3200" dirty="0"/>
              <a:t>in super-district cause specific mortality rates, six selected conditions, by region, 2001-2014</a:t>
            </a:r>
          </a:p>
        </p:txBody>
      </p:sp>
      <p:pic>
        <p:nvPicPr>
          <p:cNvPr id="4" name="Content Placeholder 3" descr="The SGPanel Procedur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48200" y="76200"/>
            <a:ext cx="3898271" cy="6858000"/>
          </a:xfrm>
          <a:prstGeom prst="rect">
            <a:avLst/>
          </a:prstGeom>
          <a:noFill/>
          <a:ln>
            <a:noFill/>
          </a:ln>
        </p:spPr>
      </p:pic>
    </p:spTree>
    <p:extLst>
      <p:ext uri="{BB962C8B-B14F-4D97-AF65-F5344CB8AC3E}">
        <p14:creationId xmlns:p14="http://schemas.microsoft.com/office/powerpoint/2010/main" val="2157211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400</Words>
  <Application>Microsoft Office PowerPoint</Application>
  <PresentationFormat>On-screen Show (4:3)</PresentationFormat>
  <Paragraphs>21</Paragraphs>
  <Slides>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Cordia New</vt:lpstr>
      <vt:lpstr>Office Theme</vt:lpstr>
      <vt:lpstr>Spatio-temporal pattern of Mortality in Thailand</vt:lpstr>
      <vt:lpstr>Socioeconomic inequality in Thailand</vt:lpstr>
      <vt:lpstr>Inequalities of health status</vt:lpstr>
      <vt:lpstr>Mortality during 2001-2014</vt:lpstr>
      <vt:lpstr>Geographical distributions of average annual SMR, 2001-2014 </vt:lpstr>
      <vt:lpstr>Geographical distributions of average annual age-specific mortality rate, 2001-2014</vt:lpstr>
      <vt:lpstr>Trend in super-district death rate and CV by age group, 2001-2014 </vt:lpstr>
      <vt:lpstr>Geographical distributions of average annual cause-specific SMR, 2001-2014</vt:lpstr>
      <vt:lpstr>Trend in super-district cause specific mortality rates, six selected conditions, by region, 2001-2014</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Spatio-temporal pattern of Mortality in Thailand</dc:title>
  <dc:creator>Virasakdi's Surface</dc:creator>
  <cp:lastModifiedBy>RIHES</cp:lastModifiedBy>
  <cp:revision>3</cp:revision>
  <dcterms:created xsi:type="dcterms:W3CDTF">2016-05-24T09:30:56Z</dcterms:created>
  <dcterms:modified xsi:type="dcterms:W3CDTF">2016-07-22T08:03:47Z</dcterms:modified>
</cp:coreProperties>
</file>