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0" r:id="rId4"/>
    <p:sldId id="259" r:id="rId5"/>
    <p:sldId id="258" r:id="rId6"/>
    <p:sldId id="261" r:id="rId7"/>
    <p:sldId id="264" r:id="rId8"/>
    <p:sldId id="265" r:id="rId9"/>
    <p:sldId id="266" r:id="rId10"/>
    <p:sldId id="267" r:id="rId11"/>
    <p:sldId id="270" r:id="rId12"/>
    <p:sldId id="271" r:id="rId13"/>
    <p:sldId id="272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5" r:id="rId24"/>
    <p:sldId id="286" r:id="rId25"/>
    <p:sldId id="287" r:id="rId26"/>
    <p:sldId id="290" r:id="rId27"/>
    <p:sldId id="289" r:id="rId28"/>
    <p:sldId id="291" r:id="rId29"/>
    <p:sldId id="292" r:id="rId30"/>
    <p:sldId id="295" r:id="rId31"/>
    <p:sldId id="293" r:id="rId32"/>
    <p:sldId id="296" r:id="rId33"/>
    <p:sldId id="297" r:id="rId34"/>
    <p:sldId id="298" r:id="rId35"/>
    <p:sldId id="299" r:id="rId36"/>
    <p:sldId id="300" r:id="rId37"/>
    <p:sldId id="30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47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C3B7A-9422-4209-B486-219725BE9ED5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1036B-B029-48C2-B33E-385137D4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looks like you have monthly data by district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20F63-AF1F-41DC-A98A-CFF9CD7EDF4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3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 axis</a:t>
            </a:r>
            <a:r>
              <a:rPr lang="en-US" baseline="0" dirty="0" smtClean="0"/>
              <a:t> =time , Y axis = ward </a:t>
            </a:r>
          </a:p>
          <a:p>
            <a:r>
              <a:rPr lang="en-US" baseline="0" dirty="0" smtClean="0"/>
              <a:t>Different color demote different PFGE </a:t>
            </a:r>
            <a:endParaRPr lang="en-US" dirty="0" smtClean="0"/>
          </a:p>
          <a:p>
            <a:r>
              <a:rPr lang="en-US" dirty="0" err="1" smtClean="0"/>
              <a:t>Ab</a:t>
            </a:r>
            <a:r>
              <a:rPr lang="en-US" dirty="0" smtClean="0"/>
              <a:t> occurr</a:t>
            </a:r>
            <a:r>
              <a:rPr lang="en-US" baseline="0" dirty="0" smtClean="0"/>
              <a:t>ed all the year round</a:t>
            </a:r>
          </a:p>
          <a:p>
            <a:r>
              <a:rPr lang="en-US" baseline="0" dirty="0" smtClean="0"/>
              <a:t>When occur , there are many PFGE groups</a:t>
            </a:r>
          </a:p>
          <a:p>
            <a:r>
              <a:rPr lang="en-US" baseline="0" dirty="0" smtClean="0"/>
              <a:t>High occurrence  in ICUs , RCUs , med W1 </a:t>
            </a:r>
          </a:p>
          <a:p>
            <a:r>
              <a:rPr lang="en-US" baseline="0" dirty="0" smtClean="0"/>
              <a:t>Emerge simultaneously 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F72F5-3F84-45D4-98F8-9FF895FE3CD6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8748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 axis – time </a:t>
            </a:r>
          </a:p>
          <a:p>
            <a:r>
              <a:rPr lang="en-US" dirty="0" smtClean="0"/>
              <a:t>Y axis _ PFGE groups </a:t>
            </a:r>
          </a:p>
          <a:p>
            <a:r>
              <a:rPr lang="en-US" dirty="0" smtClean="0"/>
              <a:t>Color denote wards </a:t>
            </a:r>
          </a:p>
          <a:p>
            <a:r>
              <a:rPr lang="en-US" dirty="0" smtClean="0"/>
              <a:t>Multiple ward were affected in each cluster </a:t>
            </a:r>
          </a:p>
          <a:p>
            <a:r>
              <a:rPr lang="en-US" dirty="0" smtClean="0"/>
              <a:t>Cluster was relatively short and replace by new coming</a:t>
            </a:r>
          </a:p>
          <a:p>
            <a:r>
              <a:rPr lang="en-US" dirty="0" smtClean="0"/>
              <a:t>ICU </a:t>
            </a:r>
            <a:r>
              <a:rPr lang="en-US" baseline="0" dirty="0" smtClean="0"/>
              <a:t> and RCU were commonly also identified as affected ward </a:t>
            </a:r>
            <a:r>
              <a:rPr lang="en-US" dirty="0" smtClean="0"/>
              <a:t>  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F72F5-3F84-45D4-98F8-9FF895FE3CD6}" type="slidenum">
              <a:rPr lang="th-TH" smtClean="0"/>
              <a:pPr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097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F386F5-A55F-480B-8278-E5757954DC2B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9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Virasakdi's%20Surface\Dropbox\vira\GRADSTUD\HANDOUT\Spatio-temporal%20distribution\chik-animation.avi" TargetMode="External"/><Relationship Id="rId4" Type="http://schemas.openxmlformats.org/officeDocument/2006/relationships/image" Target="../media/image14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แนวคิด</a:t>
            </a:r>
            <a:r>
              <a:rPr lang="en-US" dirty="0" smtClean="0"/>
              <a:t> </a:t>
            </a:r>
            <a:r>
              <a:rPr lang="th-TH" dirty="0" smtClean="0"/>
              <a:t>และตัวอย่าง เรื่อง</a:t>
            </a:r>
            <a:br>
              <a:rPr lang="th-TH" dirty="0" smtClean="0"/>
            </a:b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 smtClean="0"/>
              <a:t>วีระศักดิ์ จงสู่วิวัฒน์วงศ์</a:t>
            </a:r>
          </a:p>
          <a:p>
            <a:r>
              <a:rPr lang="en-US" dirty="0" smtClean="0"/>
              <a:t>22 </a:t>
            </a:r>
            <a:r>
              <a:rPr lang="th-TH" dirty="0" smtClean="0"/>
              <a:t>กรกฎาคม </a:t>
            </a:r>
            <a:r>
              <a:rPr lang="en-US" dirty="0" smtClean="0"/>
              <a:t>2559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081088"/>
            <a:ext cx="8893175" cy="57324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600" smtClean="0">
                <a:latin typeface="Bookman Old Style" pitchFamily="18" charset="0"/>
              </a:rPr>
              <a:t>Secondary case </a:t>
            </a:r>
          </a:p>
          <a:p>
            <a:pPr lvl="1" eaLnBrk="1" hangingPunct="1"/>
            <a:r>
              <a:rPr lang="en-US" altLang="en-US" sz="2600" smtClean="0">
                <a:latin typeface="Bookman Old Style" pitchFamily="18" charset="0"/>
              </a:rPr>
              <a:t>developed symptoms during 20-35 days after the onset of index case </a:t>
            </a:r>
            <a:r>
              <a:rPr lang="en-US" altLang="en-US" sz="2600" smtClean="0">
                <a:solidFill>
                  <a:srgbClr val="FF0000"/>
                </a:solidFill>
                <a:latin typeface="Bookman Old Style" pitchFamily="18" charset="0"/>
              </a:rPr>
              <a:t>and</a:t>
            </a:r>
            <a:endParaRPr lang="en-US" altLang="en-US" sz="2600" smtClean="0">
              <a:latin typeface="Bookman Old Style" pitchFamily="18" charset="0"/>
            </a:endParaRPr>
          </a:p>
          <a:p>
            <a:pPr lvl="1" eaLnBrk="1" hangingPunct="1"/>
            <a:r>
              <a:rPr lang="en-US" altLang="en-US" sz="2600" smtClean="0">
                <a:latin typeface="Bookman Old Style" pitchFamily="18" charset="0"/>
              </a:rPr>
              <a:t>residing in the area within 100 meters from index case’s house</a:t>
            </a:r>
            <a:endParaRPr lang="en-US" altLang="en-US" sz="800" smtClean="0">
              <a:latin typeface="Bookman Old Style" pitchFamily="18" charset="0"/>
            </a:endParaRPr>
          </a:p>
          <a:p>
            <a:pPr lvl="1" eaLnBrk="1" hangingPunct="1">
              <a:lnSpc>
                <a:spcPct val="120000"/>
              </a:lnSpc>
            </a:pPr>
            <a:endParaRPr lang="en-US" altLang="en-US" sz="2600" smtClean="0">
              <a:latin typeface="Bookman Old Style" pitchFamily="18" charset="0"/>
            </a:endParaRPr>
          </a:p>
          <a:p>
            <a:pPr lvl="1"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en-US" sz="2400" smtClean="0">
              <a:latin typeface="Bookman Old Style" pitchFamily="18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339975" y="4005263"/>
            <a:ext cx="4752975" cy="20875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28" name="Oval 4"/>
          <p:cNvSpPr>
            <a:spLocks noChangeArrowheads="1"/>
          </p:cNvSpPr>
          <p:nvPr/>
        </p:nvSpPr>
        <p:spPr bwMode="auto">
          <a:xfrm>
            <a:off x="4932363" y="4365625"/>
            <a:ext cx="1584325" cy="151130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8788" y="295275"/>
            <a:ext cx="8212137" cy="901700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latin typeface="Bookman Old Style" pitchFamily="18" charset="0"/>
              </a:rPr>
              <a:t>Operational definition </a:t>
            </a:r>
          </a:p>
        </p:txBody>
      </p:sp>
      <p:sp>
        <p:nvSpPr>
          <p:cNvPr id="333830" name="Oval 6"/>
          <p:cNvSpPr>
            <a:spLocks noChangeArrowheads="1"/>
          </p:cNvSpPr>
          <p:nvPr/>
        </p:nvSpPr>
        <p:spPr bwMode="auto">
          <a:xfrm>
            <a:off x="3781425" y="4294188"/>
            <a:ext cx="1584325" cy="151130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333831" name="Oval 7"/>
          <p:cNvSpPr>
            <a:spLocks noChangeArrowheads="1"/>
          </p:cNvSpPr>
          <p:nvPr/>
        </p:nvSpPr>
        <p:spPr bwMode="auto">
          <a:xfrm>
            <a:off x="2916238" y="4219575"/>
            <a:ext cx="144462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2" name="Oval 8"/>
          <p:cNvSpPr>
            <a:spLocks noChangeArrowheads="1"/>
          </p:cNvSpPr>
          <p:nvPr/>
        </p:nvSpPr>
        <p:spPr bwMode="auto">
          <a:xfrm>
            <a:off x="2844800" y="5300663"/>
            <a:ext cx="144463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3" name="Oval 9"/>
          <p:cNvSpPr>
            <a:spLocks noChangeArrowheads="1"/>
          </p:cNvSpPr>
          <p:nvPr/>
        </p:nvSpPr>
        <p:spPr bwMode="auto">
          <a:xfrm>
            <a:off x="4500563" y="5013325"/>
            <a:ext cx="144462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4" name="Oval 10"/>
          <p:cNvSpPr>
            <a:spLocks noChangeArrowheads="1"/>
          </p:cNvSpPr>
          <p:nvPr/>
        </p:nvSpPr>
        <p:spPr bwMode="auto">
          <a:xfrm>
            <a:off x="5651500" y="5084763"/>
            <a:ext cx="144463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6" name="Oval 12"/>
          <p:cNvSpPr>
            <a:spLocks noChangeArrowheads="1"/>
          </p:cNvSpPr>
          <p:nvPr/>
        </p:nvSpPr>
        <p:spPr bwMode="auto">
          <a:xfrm>
            <a:off x="5076825" y="4868863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38" name="Text Box 14"/>
          <p:cNvSpPr txBox="1">
            <a:spLocks noChangeArrowheads="1"/>
          </p:cNvSpPr>
          <p:nvPr/>
        </p:nvSpPr>
        <p:spPr bwMode="auto">
          <a:xfrm>
            <a:off x="2413000" y="5445125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2484438" y="4365625"/>
            <a:ext cx="1655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333840" name="Text Box 16"/>
          <p:cNvSpPr txBox="1">
            <a:spLocks noChangeArrowheads="1"/>
          </p:cNvSpPr>
          <p:nvPr/>
        </p:nvSpPr>
        <p:spPr bwMode="auto">
          <a:xfrm>
            <a:off x="5292725" y="5229225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333841" name="Text Box 17"/>
          <p:cNvSpPr txBox="1">
            <a:spLocks noChangeArrowheads="1"/>
          </p:cNvSpPr>
          <p:nvPr/>
        </p:nvSpPr>
        <p:spPr bwMode="auto">
          <a:xfrm>
            <a:off x="3995738" y="5084763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333843" name="Text Box 19"/>
          <p:cNvSpPr txBox="1">
            <a:spLocks noChangeArrowheads="1"/>
          </p:cNvSpPr>
          <p:nvPr/>
        </p:nvSpPr>
        <p:spPr bwMode="auto">
          <a:xfrm>
            <a:off x="5292725" y="472440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2 </a:t>
            </a:r>
            <a:r>
              <a:rPr lang="en-US" altLang="en-US" baseline="30000"/>
              <a:t>ry</a:t>
            </a:r>
            <a:r>
              <a:rPr lang="en-US" altLang="en-US"/>
              <a:t> case</a:t>
            </a:r>
          </a:p>
        </p:txBody>
      </p:sp>
      <p:sp>
        <p:nvSpPr>
          <p:cNvPr id="333845" name="Text Box 21"/>
          <p:cNvSpPr txBox="1">
            <a:spLocks noChangeArrowheads="1"/>
          </p:cNvSpPr>
          <p:nvPr/>
        </p:nvSpPr>
        <p:spPr bwMode="auto">
          <a:xfrm>
            <a:off x="4211638" y="4005263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index</a:t>
            </a:r>
          </a:p>
        </p:txBody>
      </p:sp>
      <p:sp>
        <p:nvSpPr>
          <p:cNvPr id="333846" name="Line 22"/>
          <p:cNvSpPr>
            <a:spLocks noChangeShapeType="1"/>
          </p:cNvSpPr>
          <p:nvPr/>
        </p:nvSpPr>
        <p:spPr bwMode="auto">
          <a:xfrm>
            <a:off x="4572000" y="4365625"/>
            <a:ext cx="0" cy="504825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47" name="Line 23"/>
          <p:cNvSpPr>
            <a:spLocks noChangeShapeType="1"/>
          </p:cNvSpPr>
          <p:nvPr/>
        </p:nvSpPr>
        <p:spPr bwMode="auto">
          <a:xfrm flipV="1">
            <a:off x="4643438" y="4941888"/>
            <a:ext cx="431800" cy="142875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8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 animBg="1"/>
      <p:bldP spid="333830" grpId="0" animBg="1"/>
      <p:bldP spid="333831" grpId="0" animBg="1"/>
      <p:bldP spid="333832" grpId="0" animBg="1"/>
      <p:bldP spid="333833" grpId="0" animBg="1"/>
      <p:bldP spid="333834" grpId="0" animBg="1"/>
      <p:bldP spid="333836" grpId="0" animBg="1"/>
      <p:bldP spid="333838" grpId="0"/>
      <p:bldP spid="333839" grpId="0"/>
      <p:bldP spid="333840" grpId="0"/>
      <p:bldP spid="333841" grpId="0"/>
      <p:bldP spid="333843" grpId="0"/>
      <p:bldP spid="333845" grpId="0"/>
      <p:bldP spid="333846" grpId="0" animBg="1"/>
      <p:bldP spid="3338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latin typeface="Bookman Old Style" pitchFamily="18" charset="0"/>
              </a:rPr>
              <a:t>Methodology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060575"/>
            <a:ext cx="7993063" cy="2808288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Bookman Old Style" pitchFamily="18" charset="0"/>
              </a:rPr>
              <a:t>Study design</a:t>
            </a:r>
          </a:p>
          <a:p>
            <a:pPr lvl="1" eaLnBrk="1" hangingPunct="1"/>
            <a:r>
              <a:rPr lang="en-US" altLang="en-US" smtClean="0">
                <a:latin typeface="Bookman Old Style" pitchFamily="18" charset="0"/>
              </a:rPr>
              <a:t>Analytic part of longitudinal monitoring</a:t>
            </a:r>
          </a:p>
          <a:p>
            <a:pPr lvl="1" eaLnBrk="1" hangingPunct="1"/>
            <a:endParaRPr lang="en-US" altLang="en-US" smtClean="0">
              <a:latin typeface="Bookman Old Style" pitchFamily="18" charset="0"/>
            </a:endParaRPr>
          </a:p>
          <a:p>
            <a:pPr eaLnBrk="1" hangingPunct="1"/>
            <a:r>
              <a:rPr lang="en-US" altLang="en-US" sz="2800" smtClean="0">
                <a:latin typeface="Bookman Old Style" pitchFamily="18" charset="0"/>
              </a:rPr>
              <a:t>Study period</a:t>
            </a:r>
          </a:p>
          <a:p>
            <a:pPr lvl="1" eaLnBrk="1" hangingPunct="1"/>
            <a:r>
              <a:rPr lang="en-US" altLang="en-US" smtClean="0">
                <a:latin typeface="Bookman Old Style" pitchFamily="18" charset="0"/>
              </a:rPr>
              <a:t>May 2006-April 2007</a:t>
            </a:r>
            <a:endParaRPr lang="en-US" altLang="en-US" sz="320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17604" r="22240" b="7750"/>
          <a:stretch>
            <a:fillRect/>
          </a:stretch>
        </p:blipFill>
        <p:spPr bwMode="auto">
          <a:xfrm>
            <a:off x="3697288" y="1484313"/>
            <a:ext cx="3970337" cy="441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Rectangle 4"/>
          <p:cNvSpPr>
            <a:spLocks noGrp="1" noChangeArrowheads="1"/>
          </p:cNvSpPr>
          <p:nvPr>
            <p:ph type="title"/>
          </p:nvPr>
        </p:nvSpPr>
        <p:spPr>
          <a:xfrm>
            <a:off x="560388" y="22225"/>
            <a:ext cx="8404225" cy="958850"/>
          </a:xfrm>
          <a:noFill/>
        </p:spPr>
        <p:txBody>
          <a:bodyPr anchor="b"/>
          <a:lstStyle/>
          <a:p>
            <a:pPr algn="ctr" eaLnBrk="1" hangingPunct="1"/>
            <a:r>
              <a:rPr lang="en-US" altLang="en-US" sz="3200" b="1" smtClean="0">
                <a:latin typeface="Bookman Old Style" pitchFamily="18" charset="0"/>
              </a:rPr>
              <a:t>Study setting</a:t>
            </a:r>
          </a:p>
        </p:txBody>
      </p:sp>
      <p:sp>
        <p:nvSpPr>
          <p:cNvPr id="126987" name="Oval 11"/>
          <p:cNvSpPr>
            <a:spLocks noChangeArrowheads="1"/>
          </p:cNvSpPr>
          <p:nvPr/>
        </p:nvSpPr>
        <p:spPr bwMode="auto">
          <a:xfrm rot="-7180003">
            <a:off x="5547519" y="3390107"/>
            <a:ext cx="236537" cy="1714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/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4787900" y="6375400"/>
            <a:ext cx="3313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Bookman Old Style" pitchFamily="18" charset="0"/>
              </a:rPr>
              <a:t>Songkhla Province map</a:t>
            </a:r>
          </a:p>
        </p:txBody>
      </p:sp>
      <p:sp>
        <p:nvSpPr>
          <p:cNvPr id="126991" name="Line 15"/>
          <p:cNvSpPr>
            <a:spLocks noChangeShapeType="1"/>
          </p:cNvSpPr>
          <p:nvPr/>
        </p:nvSpPr>
        <p:spPr bwMode="auto">
          <a:xfrm flipV="1">
            <a:off x="5716588" y="3068638"/>
            <a:ext cx="800100" cy="3476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6992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 t="16916" r="12500" b="7480"/>
          <a:stretch>
            <a:fillRect/>
          </a:stretch>
        </p:blipFill>
        <p:spPr bwMode="auto">
          <a:xfrm>
            <a:off x="6084888" y="1484313"/>
            <a:ext cx="341947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21" descr="แผนที่ประเทศไท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9638"/>
            <a:ext cx="29273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98" name="Oval 22"/>
          <p:cNvSpPr>
            <a:spLocks noChangeArrowheads="1"/>
          </p:cNvSpPr>
          <p:nvPr/>
        </p:nvSpPr>
        <p:spPr bwMode="auto">
          <a:xfrm rot="-7180003">
            <a:off x="1412875" y="5461000"/>
            <a:ext cx="511175" cy="3016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/>
          </a:p>
        </p:txBody>
      </p:sp>
      <p:sp>
        <p:nvSpPr>
          <p:cNvPr id="126999" name="Line 23"/>
          <p:cNvSpPr>
            <a:spLocks noChangeShapeType="1"/>
          </p:cNvSpPr>
          <p:nvPr/>
        </p:nvSpPr>
        <p:spPr bwMode="auto">
          <a:xfrm flipV="1">
            <a:off x="1692275" y="4221163"/>
            <a:ext cx="2735263" cy="1368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Text Box 24"/>
          <p:cNvSpPr txBox="1">
            <a:spLocks noChangeArrowheads="1"/>
          </p:cNvSpPr>
          <p:nvPr/>
        </p:nvSpPr>
        <p:spPr bwMode="auto">
          <a:xfrm>
            <a:off x="539750" y="6308725"/>
            <a:ext cx="3313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Bookman Old Style" pitchFamily="18" charset="0"/>
              </a:rPr>
              <a:t>Thailand map</a:t>
            </a:r>
          </a:p>
        </p:txBody>
      </p:sp>
      <p:sp>
        <p:nvSpPr>
          <p:cNvPr id="127001" name="Text Box 25"/>
          <p:cNvSpPr txBox="1">
            <a:spLocks noChangeArrowheads="1"/>
          </p:cNvSpPr>
          <p:nvPr/>
        </p:nvSpPr>
        <p:spPr bwMode="auto">
          <a:xfrm>
            <a:off x="6804025" y="4941888"/>
            <a:ext cx="252253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Bookman Old Style" pitchFamily="18" charset="0"/>
              </a:rPr>
              <a:t>Songkhla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>
                <a:latin typeface="Bookman Old Style" pitchFamily="18" charset="0"/>
              </a:rPr>
              <a:t>Municipality map</a:t>
            </a:r>
          </a:p>
        </p:txBody>
      </p:sp>
    </p:spTree>
    <p:extLst>
      <p:ext uri="{BB962C8B-B14F-4D97-AF65-F5344CB8AC3E}">
        <p14:creationId xmlns:p14="http://schemas.microsoft.com/office/powerpoint/2010/main" val="10364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7" grpId="0" animBg="1"/>
      <p:bldP spid="126988" grpId="0"/>
      <p:bldP spid="126991" grpId="0" animBg="1"/>
      <p:bldP spid="126998" grpId="0" animBg="1"/>
      <p:bldP spid="126999" grpId="0" animBg="1"/>
      <p:bldP spid="1270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58775"/>
            <a:ext cx="8712200" cy="1557338"/>
          </a:xfrm>
        </p:spPr>
        <p:txBody>
          <a:bodyPr/>
          <a:lstStyle/>
          <a:p>
            <a:pPr algn="ctr" eaLnBrk="1" hangingPunct="1"/>
            <a:r>
              <a:rPr lang="en-US" altLang="en-US" sz="3000" b="1" smtClean="0">
                <a:solidFill>
                  <a:srgbClr val="000099"/>
                </a:solidFill>
                <a:latin typeface="Bookman Old Style" pitchFamily="18" charset="0"/>
              </a:rPr>
              <a:t>Identification secondary case by </a:t>
            </a:r>
            <a:br>
              <a:rPr lang="en-US" altLang="en-US" sz="3000" b="1" smtClean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en-US" altLang="en-US" sz="3000" b="1" smtClean="0">
                <a:solidFill>
                  <a:srgbClr val="000099"/>
                </a:solidFill>
                <a:latin typeface="Bookman Old Style" pitchFamily="18" charset="0"/>
              </a:rPr>
              <a:t>temporal condition (20-35 day) </a:t>
            </a:r>
            <a:br>
              <a:rPr lang="en-US" altLang="en-US" sz="3000" b="1" smtClean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en-US" altLang="en-US" sz="3000" b="1" smtClean="0">
                <a:solidFill>
                  <a:srgbClr val="000099"/>
                </a:solidFill>
                <a:latin typeface="Bookman Old Style" pitchFamily="18" charset="0"/>
              </a:rPr>
              <a:t>using notify date matrix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916113"/>
            <a:ext cx="7416800" cy="4895850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mtClean="0">
                <a:latin typeface="Bookman Old Style" pitchFamily="18" charset="0"/>
              </a:rPr>
              <a:t>No.	  	Notify date			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4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smtClean="0">
                <a:latin typeface="Bookman Old Style" pitchFamily="18" charset="0"/>
              </a:rPr>
              <a:t>1.			d1/m1/y1			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altLang="en-US" sz="14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smtClean="0">
                <a:latin typeface="Bookman Old Style" pitchFamily="18" charset="0"/>
              </a:rPr>
              <a:t>2.			d2/m2/y2			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altLang="en-US" sz="14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smtClean="0">
                <a:latin typeface="Bookman Old Style" pitchFamily="18" charset="0"/>
              </a:rPr>
              <a:t>3.			d3/m3/y3			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altLang="en-US" sz="14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smtClean="0">
                <a:latin typeface="Bookman Old Style" pitchFamily="18" charset="0"/>
              </a:rPr>
              <a:t>4.			d4/m4/y4	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smtClean="0">
                <a:latin typeface="Bookman Old Style" pitchFamily="18" charset="0"/>
              </a:rPr>
              <a:t>		</a:t>
            </a:r>
          </a:p>
          <a:p>
            <a:pPr marL="609600" indent="-609600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altLang="en-US" sz="1800" smtClean="0">
                <a:latin typeface="Bookman Old Style" pitchFamily="18" charset="0"/>
              </a:rPr>
              <a:t>		       		</a:t>
            </a:r>
            <a:r>
              <a:rPr lang="en-US" altLang="en-US" sz="2800" smtClean="0">
                <a:latin typeface="Bookman Old Style" pitchFamily="18" charset="0"/>
              </a:rPr>
              <a:t>.</a:t>
            </a:r>
          </a:p>
          <a:p>
            <a:pPr marL="609600" indent="-609600" eaLnBrk="1" hangingPunct="1">
              <a:lnSpc>
                <a:spcPct val="60000"/>
              </a:lnSpc>
              <a:buFont typeface="Wingdings" pitchFamily="2" charset="2"/>
              <a:buNone/>
            </a:pPr>
            <a:r>
              <a:rPr lang="en-US" altLang="en-US" sz="2800" smtClean="0">
                <a:latin typeface="Bookman Old Style" pitchFamily="18" charset="0"/>
              </a:rPr>
              <a:t>	</a:t>
            </a:r>
            <a:r>
              <a:rPr lang="en-US" altLang="en-US" sz="2000" smtClean="0">
                <a:latin typeface="Bookman Old Style" pitchFamily="18" charset="0"/>
              </a:rPr>
              <a:t>						</a:t>
            </a:r>
          </a:p>
          <a:p>
            <a:pPr marL="609600" indent="-609600" eaLnBrk="1" hangingPunct="1">
              <a:lnSpc>
                <a:spcPct val="10000"/>
              </a:lnSpc>
              <a:buFont typeface="Wingdings" pitchFamily="2" charset="2"/>
              <a:buNone/>
            </a:pPr>
            <a:r>
              <a:rPr lang="en-US" altLang="en-US" sz="2000" smtClean="0">
                <a:latin typeface="Bookman Old Style" pitchFamily="18" charset="0"/>
              </a:rPr>
              <a:t>			</a:t>
            </a:r>
            <a:r>
              <a:rPr lang="en-US" altLang="en-US" smtClean="0">
                <a:latin typeface="Bookman Old Style" pitchFamily="18" charset="0"/>
              </a:rPr>
              <a:t>	</a:t>
            </a:r>
            <a:r>
              <a:rPr lang="en-US" altLang="en-US" sz="2800" smtClean="0">
                <a:latin typeface="Bookman Old Style" pitchFamily="18" charset="0"/>
              </a:rPr>
              <a:t>.</a:t>
            </a:r>
            <a:r>
              <a:rPr lang="en-US" altLang="en-US" smtClean="0">
                <a:latin typeface="Bookman Old Style" pitchFamily="18" charset="0"/>
              </a:rPr>
              <a:t>		</a:t>
            </a:r>
          </a:p>
        </p:txBody>
      </p:sp>
      <p:sp>
        <p:nvSpPr>
          <p:cNvPr id="144408" name="Line 24"/>
          <p:cNvSpPr>
            <a:spLocks noChangeShapeType="1"/>
          </p:cNvSpPr>
          <p:nvPr/>
        </p:nvSpPr>
        <p:spPr bwMode="auto">
          <a:xfrm flipV="1">
            <a:off x="5508625" y="3141663"/>
            <a:ext cx="0" cy="6477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9" name="Line 25"/>
          <p:cNvSpPr>
            <a:spLocks noChangeShapeType="1"/>
          </p:cNvSpPr>
          <p:nvPr/>
        </p:nvSpPr>
        <p:spPr bwMode="auto">
          <a:xfrm flipH="1">
            <a:off x="5292725" y="3141663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1" name="Line 27"/>
          <p:cNvSpPr>
            <a:spLocks noChangeShapeType="1"/>
          </p:cNvSpPr>
          <p:nvPr/>
        </p:nvSpPr>
        <p:spPr bwMode="auto">
          <a:xfrm flipH="1">
            <a:off x="5278438" y="3890963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2" name="Line 28"/>
          <p:cNvSpPr>
            <a:spLocks noChangeShapeType="1"/>
          </p:cNvSpPr>
          <p:nvPr/>
        </p:nvSpPr>
        <p:spPr bwMode="auto">
          <a:xfrm>
            <a:off x="5278438" y="4510088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3" name="Line 29"/>
          <p:cNvSpPr>
            <a:spLocks noChangeShapeType="1"/>
          </p:cNvSpPr>
          <p:nvPr/>
        </p:nvSpPr>
        <p:spPr bwMode="auto">
          <a:xfrm>
            <a:off x="5292725" y="3789363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4" name="Line 30"/>
          <p:cNvSpPr>
            <a:spLocks noChangeShapeType="1"/>
          </p:cNvSpPr>
          <p:nvPr/>
        </p:nvSpPr>
        <p:spPr bwMode="auto">
          <a:xfrm flipV="1">
            <a:off x="5508625" y="3889375"/>
            <a:ext cx="0" cy="6191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5" name="Line 31"/>
          <p:cNvSpPr>
            <a:spLocks noChangeShapeType="1"/>
          </p:cNvSpPr>
          <p:nvPr/>
        </p:nvSpPr>
        <p:spPr bwMode="auto">
          <a:xfrm flipH="1" flipV="1">
            <a:off x="5292725" y="4581525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6" name="Line 32"/>
          <p:cNvSpPr>
            <a:spLocks noChangeShapeType="1"/>
          </p:cNvSpPr>
          <p:nvPr/>
        </p:nvSpPr>
        <p:spPr bwMode="auto">
          <a:xfrm>
            <a:off x="5307013" y="5214938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7" name="Line 33"/>
          <p:cNvSpPr>
            <a:spLocks noChangeShapeType="1"/>
          </p:cNvSpPr>
          <p:nvPr/>
        </p:nvSpPr>
        <p:spPr bwMode="auto">
          <a:xfrm flipV="1">
            <a:off x="5522913" y="4579938"/>
            <a:ext cx="0" cy="6191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8" name="Line 34"/>
          <p:cNvSpPr>
            <a:spLocks noChangeShapeType="1"/>
          </p:cNvSpPr>
          <p:nvPr/>
        </p:nvSpPr>
        <p:spPr bwMode="auto">
          <a:xfrm>
            <a:off x="5565775" y="4508500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9" name="Line 35"/>
          <p:cNvSpPr>
            <a:spLocks noChangeShapeType="1"/>
          </p:cNvSpPr>
          <p:nvPr/>
        </p:nvSpPr>
        <p:spPr bwMode="auto">
          <a:xfrm flipV="1">
            <a:off x="5795963" y="3141663"/>
            <a:ext cx="0" cy="1366837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0" name="Line 36"/>
          <p:cNvSpPr>
            <a:spLocks noChangeShapeType="1"/>
          </p:cNvSpPr>
          <p:nvPr/>
        </p:nvSpPr>
        <p:spPr bwMode="auto">
          <a:xfrm flipH="1">
            <a:off x="5580063" y="3141663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3" name="Line 39"/>
          <p:cNvSpPr>
            <a:spLocks noChangeShapeType="1"/>
          </p:cNvSpPr>
          <p:nvPr/>
        </p:nvSpPr>
        <p:spPr bwMode="auto">
          <a:xfrm>
            <a:off x="5724525" y="5229225"/>
            <a:ext cx="4318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4" name="Line 40"/>
          <p:cNvSpPr>
            <a:spLocks noChangeShapeType="1"/>
          </p:cNvSpPr>
          <p:nvPr/>
        </p:nvSpPr>
        <p:spPr bwMode="auto">
          <a:xfrm flipV="1">
            <a:off x="6156325" y="3933825"/>
            <a:ext cx="0" cy="12954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5" name="Line 41"/>
          <p:cNvSpPr>
            <a:spLocks noChangeShapeType="1"/>
          </p:cNvSpPr>
          <p:nvPr/>
        </p:nvSpPr>
        <p:spPr bwMode="auto">
          <a:xfrm flipH="1">
            <a:off x="5940425" y="3933825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6" name="Line 42"/>
          <p:cNvSpPr>
            <a:spLocks noChangeShapeType="1"/>
          </p:cNvSpPr>
          <p:nvPr/>
        </p:nvSpPr>
        <p:spPr bwMode="auto">
          <a:xfrm>
            <a:off x="6227763" y="5229225"/>
            <a:ext cx="358775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7" name="Line 43"/>
          <p:cNvSpPr>
            <a:spLocks noChangeShapeType="1"/>
          </p:cNvSpPr>
          <p:nvPr/>
        </p:nvSpPr>
        <p:spPr bwMode="auto">
          <a:xfrm flipV="1">
            <a:off x="6588125" y="3141663"/>
            <a:ext cx="0" cy="2087562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8" name="Line 44"/>
          <p:cNvSpPr>
            <a:spLocks noChangeShapeType="1"/>
          </p:cNvSpPr>
          <p:nvPr/>
        </p:nvSpPr>
        <p:spPr bwMode="auto">
          <a:xfrm flipH="1">
            <a:off x="5940425" y="3141663"/>
            <a:ext cx="6477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08" grpId="0" animBg="1"/>
      <p:bldP spid="144409" grpId="0" animBg="1"/>
      <p:bldP spid="144411" grpId="0" animBg="1"/>
      <p:bldP spid="144412" grpId="0" animBg="1"/>
      <p:bldP spid="144413" grpId="0" animBg="1"/>
      <p:bldP spid="144414" grpId="0" animBg="1"/>
      <p:bldP spid="144415" grpId="0" animBg="1"/>
      <p:bldP spid="144416" grpId="0" animBg="1"/>
      <p:bldP spid="144417" grpId="0" animBg="1"/>
      <p:bldP spid="144418" grpId="0" animBg="1"/>
      <p:bldP spid="144419" grpId="0" animBg="1"/>
      <p:bldP spid="144420" grpId="0" animBg="1"/>
      <p:bldP spid="144423" grpId="0" animBg="1"/>
      <p:bldP spid="144424" grpId="0" animBg="1"/>
      <p:bldP spid="144425" grpId="0" animBg="1"/>
      <p:bldP spid="144426" grpId="0" animBg="1"/>
      <p:bldP spid="144427" grpId="0" animBg="1"/>
      <p:bldP spid="1444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1773238"/>
            <a:ext cx="9001125" cy="4968875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smtClean="0">
                <a:latin typeface="Bookman Old Style" pitchFamily="18" charset="0"/>
              </a:rPr>
              <a:t>No.	         X	    Y		     D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6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smtClean="0">
                <a:latin typeface="Bookman Old Style" pitchFamily="18" charset="0"/>
              </a:rPr>
              <a:t>1.		      a1    b1</a:t>
            </a:r>
            <a:endParaRPr lang="en-US" altLang="en-US" sz="2600" baseline="30000" smtClean="0">
              <a:latin typeface="Bookman Old Style" pitchFamily="18" charset="0"/>
              <a:sym typeface="Symbol" pitchFamily="18" charset="2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6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smtClean="0">
                <a:latin typeface="Bookman Old Style" pitchFamily="18" charset="0"/>
              </a:rPr>
              <a:t>2.		      a2    b2 	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6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smtClean="0">
                <a:latin typeface="Bookman Old Style" pitchFamily="18" charset="0"/>
              </a:rPr>
              <a:t>3.	         a3    b3</a:t>
            </a:r>
            <a:r>
              <a:rPr lang="en-US" altLang="en-US" sz="2600" baseline="30000" smtClean="0">
                <a:latin typeface="Bookman Old Style" pitchFamily="18" charset="0"/>
                <a:sym typeface="Symbol" pitchFamily="18" charset="2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600" smtClean="0">
              <a:latin typeface="Bookman Old Style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smtClean="0">
                <a:latin typeface="Bookman Old Style" pitchFamily="18" charset="0"/>
              </a:rPr>
              <a:t>4.	         a4    b4</a:t>
            </a:r>
            <a:endParaRPr lang="en-US" altLang="en-US" sz="2600" baseline="30000" smtClean="0">
              <a:latin typeface="Bookman Old Style" pitchFamily="18" charset="0"/>
              <a:sym typeface="Symbol" pitchFamily="18" charset="2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smtClean="0">
                <a:latin typeface="Bookman Old Style" pitchFamily="18" charset="0"/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smtClean="0">
                <a:latin typeface="Bookman Old Style" pitchFamily="18" charset="0"/>
              </a:rPr>
              <a:t>				</a:t>
            </a:r>
          </a:p>
        </p:txBody>
      </p:sp>
      <p:sp>
        <p:nvSpPr>
          <p:cNvPr id="148506" name="Text Box 26"/>
          <p:cNvSpPr txBox="1">
            <a:spLocks noChangeArrowheads="1"/>
          </p:cNvSpPr>
          <p:nvPr/>
        </p:nvSpPr>
        <p:spPr bwMode="auto">
          <a:xfrm>
            <a:off x="3132138" y="3548063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(a2-a1)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+(b2-b1)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</a:p>
        </p:txBody>
      </p:sp>
      <p:sp>
        <p:nvSpPr>
          <p:cNvPr id="148507" name="Text Box 27"/>
          <p:cNvSpPr txBox="1">
            <a:spLocks noChangeArrowheads="1"/>
          </p:cNvSpPr>
          <p:nvPr/>
        </p:nvSpPr>
        <p:spPr bwMode="auto">
          <a:xfrm>
            <a:off x="3108325" y="4414838"/>
            <a:ext cx="297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(a3-a2)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+(b3-b2)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,</a:t>
            </a:r>
          </a:p>
        </p:txBody>
      </p:sp>
      <p:sp>
        <p:nvSpPr>
          <p:cNvPr id="148508" name="Text Box 28"/>
          <p:cNvSpPr txBox="1">
            <a:spLocks noChangeArrowheads="1"/>
          </p:cNvSpPr>
          <p:nvPr/>
        </p:nvSpPr>
        <p:spPr bwMode="auto">
          <a:xfrm>
            <a:off x="6083300" y="4448175"/>
            <a:ext cx="31686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(a3-a1)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+(b3-b1)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endParaRPr lang="en-US" altLang="en-US" sz="2400" baseline="30000">
              <a:latin typeface="Bookman Old Style" pitchFamily="18" charset="0"/>
            </a:endParaRPr>
          </a:p>
        </p:txBody>
      </p:sp>
      <p:sp>
        <p:nvSpPr>
          <p:cNvPr id="148509" name="Text Box 29"/>
          <p:cNvSpPr txBox="1">
            <a:spLocks noChangeArrowheads="1"/>
          </p:cNvSpPr>
          <p:nvPr/>
        </p:nvSpPr>
        <p:spPr bwMode="auto">
          <a:xfrm>
            <a:off x="3132138" y="5222875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(a4-a3)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+(b4-b3)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,</a:t>
            </a:r>
          </a:p>
        </p:txBody>
      </p:sp>
      <p:sp>
        <p:nvSpPr>
          <p:cNvPr id="148510" name="Text Box 30"/>
          <p:cNvSpPr txBox="1">
            <a:spLocks noChangeArrowheads="1"/>
          </p:cNvSpPr>
          <p:nvPr/>
        </p:nvSpPr>
        <p:spPr bwMode="auto">
          <a:xfrm>
            <a:off x="6084888" y="5229225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(a4-a2)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+(b4-b2)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,</a:t>
            </a:r>
            <a:endParaRPr lang="en-US" altLang="en-US" sz="2400" baseline="30000">
              <a:latin typeface="Bookman Old Style" pitchFamily="18" charset="0"/>
              <a:sym typeface="Symbol" pitchFamily="18" charset="2"/>
            </a:endParaRPr>
          </a:p>
        </p:txBody>
      </p:sp>
      <p:sp>
        <p:nvSpPr>
          <p:cNvPr id="148511" name="Text Box 31"/>
          <p:cNvSpPr txBox="1">
            <a:spLocks noChangeArrowheads="1"/>
          </p:cNvSpPr>
          <p:nvPr/>
        </p:nvSpPr>
        <p:spPr bwMode="auto">
          <a:xfrm>
            <a:off x="3132138" y="6086475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(a4-a1)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  <a:r>
              <a:rPr lang="en-US" altLang="en-US" sz="2400">
                <a:latin typeface="Bookman Old Style" pitchFamily="18" charset="0"/>
                <a:sym typeface="Symbol" pitchFamily="18" charset="2"/>
              </a:rPr>
              <a:t>+(b4-b1)</a:t>
            </a:r>
            <a:r>
              <a:rPr lang="en-US" altLang="en-US" sz="2400" baseline="30000">
                <a:latin typeface="Bookman Old Style" pitchFamily="18" charset="0"/>
                <a:sym typeface="Symbol" pitchFamily="18" charset="2"/>
              </a:rPr>
              <a:t>2</a:t>
            </a:r>
          </a:p>
        </p:txBody>
      </p:sp>
      <p:sp>
        <p:nvSpPr>
          <p:cNvPr id="148512" name="Line 32"/>
          <p:cNvSpPr>
            <a:spLocks noChangeShapeType="1"/>
          </p:cNvSpPr>
          <p:nvPr/>
        </p:nvSpPr>
        <p:spPr bwMode="auto">
          <a:xfrm>
            <a:off x="3400425" y="3592513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13" name="Line 33"/>
          <p:cNvSpPr>
            <a:spLocks noChangeShapeType="1"/>
          </p:cNvSpPr>
          <p:nvPr/>
        </p:nvSpPr>
        <p:spPr bwMode="auto">
          <a:xfrm>
            <a:off x="3386138" y="4437063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6372225" y="4456113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15" name="Line 35"/>
          <p:cNvSpPr>
            <a:spLocks noChangeShapeType="1"/>
          </p:cNvSpPr>
          <p:nvPr/>
        </p:nvSpPr>
        <p:spPr bwMode="auto">
          <a:xfrm>
            <a:off x="3386138" y="5262563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16" name="Line 36"/>
          <p:cNvSpPr>
            <a:spLocks noChangeShapeType="1"/>
          </p:cNvSpPr>
          <p:nvPr/>
        </p:nvSpPr>
        <p:spPr bwMode="auto">
          <a:xfrm>
            <a:off x="6372225" y="5248275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17" name="Line 37"/>
          <p:cNvSpPr>
            <a:spLocks noChangeShapeType="1"/>
          </p:cNvSpPr>
          <p:nvPr/>
        </p:nvSpPr>
        <p:spPr bwMode="auto">
          <a:xfrm>
            <a:off x="3400425" y="6111875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Rectangle 38"/>
          <p:cNvSpPr>
            <a:spLocks noChangeArrowheads="1"/>
          </p:cNvSpPr>
          <p:nvPr/>
        </p:nvSpPr>
        <p:spPr bwMode="auto">
          <a:xfrm>
            <a:off x="179388" y="333375"/>
            <a:ext cx="885666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en-US" sz="3000" b="1">
                <a:solidFill>
                  <a:srgbClr val="000099"/>
                </a:solidFill>
                <a:latin typeface="Bookman Old Style" pitchFamily="18" charset="0"/>
              </a:rPr>
              <a:t>Identification secondary case by spatial condition (within 100 m.) </a:t>
            </a:r>
            <a:br>
              <a:rPr lang="en-US" altLang="en-US" sz="3000" b="1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en-US" altLang="en-US" sz="3000" b="1">
                <a:solidFill>
                  <a:srgbClr val="000099"/>
                </a:solidFill>
                <a:latin typeface="Bookman Old Style" pitchFamily="18" charset="0"/>
              </a:rPr>
              <a:t>using co-ordinate matrix</a:t>
            </a:r>
          </a:p>
        </p:txBody>
      </p:sp>
      <p:sp>
        <p:nvSpPr>
          <p:cNvPr id="148520" name="Line 40"/>
          <p:cNvSpPr>
            <a:spLocks noChangeShapeType="1"/>
          </p:cNvSpPr>
          <p:nvPr/>
        </p:nvSpPr>
        <p:spPr bwMode="auto">
          <a:xfrm flipV="1">
            <a:off x="684213" y="2852738"/>
            <a:ext cx="0" cy="8636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1" name="Line 41"/>
          <p:cNvSpPr>
            <a:spLocks noChangeShapeType="1"/>
          </p:cNvSpPr>
          <p:nvPr/>
        </p:nvSpPr>
        <p:spPr bwMode="auto">
          <a:xfrm flipH="1">
            <a:off x="468313" y="2852738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2" name="Line 42"/>
          <p:cNvSpPr>
            <a:spLocks noChangeShapeType="1"/>
          </p:cNvSpPr>
          <p:nvPr/>
        </p:nvSpPr>
        <p:spPr bwMode="auto">
          <a:xfrm flipH="1">
            <a:off x="468313" y="3819525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3" name="Line 43"/>
          <p:cNvSpPr>
            <a:spLocks noChangeShapeType="1"/>
          </p:cNvSpPr>
          <p:nvPr/>
        </p:nvSpPr>
        <p:spPr bwMode="auto">
          <a:xfrm>
            <a:off x="468313" y="4581525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4" name="Line 44"/>
          <p:cNvSpPr>
            <a:spLocks noChangeShapeType="1"/>
          </p:cNvSpPr>
          <p:nvPr/>
        </p:nvSpPr>
        <p:spPr bwMode="auto">
          <a:xfrm flipV="1">
            <a:off x="684213" y="3817938"/>
            <a:ext cx="0" cy="763587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5" name="Line 45"/>
          <p:cNvSpPr>
            <a:spLocks noChangeShapeType="1"/>
          </p:cNvSpPr>
          <p:nvPr/>
        </p:nvSpPr>
        <p:spPr bwMode="auto">
          <a:xfrm flipH="1">
            <a:off x="468313" y="4652963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6" name="Line 46"/>
          <p:cNvSpPr>
            <a:spLocks noChangeShapeType="1"/>
          </p:cNvSpPr>
          <p:nvPr/>
        </p:nvSpPr>
        <p:spPr bwMode="auto">
          <a:xfrm>
            <a:off x="468313" y="5516563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7" name="Line 47"/>
          <p:cNvSpPr>
            <a:spLocks noChangeShapeType="1"/>
          </p:cNvSpPr>
          <p:nvPr/>
        </p:nvSpPr>
        <p:spPr bwMode="auto">
          <a:xfrm flipV="1">
            <a:off x="684213" y="4652963"/>
            <a:ext cx="0" cy="8636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8" name="Line 48"/>
          <p:cNvSpPr>
            <a:spLocks noChangeShapeType="1"/>
          </p:cNvSpPr>
          <p:nvPr/>
        </p:nvSpPr>
        <p:spPr bwMode="auto">
          <a:xfrm>
            <a:off x="827088" y="4581525"/>
            <a:ext cx="144462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29" name="Line 49"/>
          <p:cNvSpPr>
            <a:spLocks noChangeShapeType="1"/>
          </p:cNvSpPr>
          <p:nvPr/>
        </p:nvSpPr>
        <p:spPr bwMode="auto">
          <a:xfrm flipV="1">
            <a:off x="971550" y="2852738"/>
            <a:ext cx="0" cy="1728787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0" name="Line 50"/>
          <p:cNvSpPr>
            <a:spLocks noChangeShapeType="1"/>
          </p:cNvSpPr>
          <p:nvPr/>
        </p:nvSpPr>
        <p:spPr bwMode="auto">
          <a:xfrm flipH="1">
            <a:off x="755650" y="2852738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1" name="Line 51"/>
          <p:cNvSpPr>
            <a:spLocks noChangeShapeType="1"/>
          </p:cNvSpPr>
          <p:nvPr/>
        </p:nvSpPr>
        <p:spPr bwMode="auto">
          <a:xfrm flipV="1">
            <a:off x="755650" y="5516563"/>
            <a:ext cx="4318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2" name="Line 52"/>
          <p:cNvSpPr>
            <a:spLocks noChangeShapeType="1"/>
          </p:cNvSpPr>
          <p:nvPr/>
        </p:nvSpPr>
        <p:spPr bwMode="auto">
          <a:xfrm flipH="1">
            <a:off x="971550" y="3862388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3" name="Line 53"/>
          <p:cNvSpPr>
            <a:spLocks noChangeShapeType="1"/>
          </p:cNvSpPr>
          <p:nvPr/>
        </p:nvSpPr>
        <p:spPr bwMode="auto">
          <a:xfrm flipH="1">
            <a:off x="1042988" y="2852738"/>
            <a:ext cx="433387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4" name="Line 54"/>
          <p:cNvSpPr>
            <a:spLocks noChangeShapeType="1"/>
          </p:cNvSpPr>
          <p:nvPr/>
        </p:nvSpPr>
        <p:spPr bwMode="auto">
          <a:xfrm flipV="1">
            <a:off x="1187450" y="3860800"/>
            <a:ext cx="0" cy="1655763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5" name="Line 55"/>
          <p:cNvSpPr>
            <a:spLocks noChangeShapeType="1"/>
          </p:cNvSpPr>
          <p:nvPr/>
        </p:nvSpPr>
        <p:spPr bwMode="auto">
          <a:xfrm flipV="1">
            <a:off x="1476375" y="2852738"/>
            <a:ext cx="0" cy="2663825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6" name="Line 56"/>
          <p:cNvSpPr>
            <a:spLocks noChangeShapeType="1"/>
          </p:cNvSpPr>
          <p:nvPr/>
        </p:nvSpPr>
        <p:spPr bwMode="auto">
          <a:xfrm>
            <a:off x="468313" y="3716338"/>
            <a:ext cx="2159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37" name="Line 57"/>
          <p:cNvSpPr>
            <a:spLocks noChangeShapeType="1"/>
          </p:cNvSpPr>
          <p:nvPr/>
        </p:nvSpPr>
        <p:spPr bwMode="auto">
          <a:xfrm>
            <a:off x="1258888" y="5516563"/>
            <a:ext cx="217487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81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06" grpId="0"/>
      <p:bldP spid="148507" grpId="0"/>
      <p:bldP spid="148508" grpId="0"/>
      <p:bldP spid="148509" grpId="0"/>
      <p:bldP spid="148510" grpId="0"/>
      <p:bldP spid="148511" grpId="0"/>
      <p:bldP spid="148512" grpId="0" animBg="1"/>
      <p:bldP spid="148513" grpId="0" animBg="1"/>
      <p:bldP spid="148514" grpId="0" animBg="1"/>
      <p:bldP spid="148515" grpId="0" animBg="1"/>
      <p:bldP spid="148516" grpId="0" animBg="1"/>
      <p:bldP spid="148517" grpId="0" animBg="1"/>
      <p:bldP spid="148520" grpId="0" animBg="1"/>
      <p:bldP spid="148521" grpId="0" animBg="1"/>
      <p:bldP spid="148522" grpId="0" animBg="1"/>
      <p:bldP spid="148523" grpId="0" animBg="1"/>
      <p:bldP spid="148524" grpId="0" animBg="1"/>
      <p:bldP spid="148525" grpId="0" animBg="1"/>
      <p:bldP spid="148526" grpId="0" animBg="1"/>
      <p:bldP spid="148527" grpId="0" animBg="1"/>
      <p:bldP spid="148528" grpId="0" animBg="1"/>
      <p:bldP spid="148529" grpId="0" animBg="1"/>
      <p:bldP spid="148530" grpId="0" animBg="1"/>
      <p:bldP spid="148531" grpId="0" animBg="1"/>
      <p:bldP spid="148532" grpId="0" animBg="1"/>
      <p:bldP spid="148533" grpId="0" animBg="1"/>
      <p:bldP spid="148534" grpId="0" animBg="1"/>
      <p:bldP spid="148535" grpId="0" animBg="1"/>
      <p:bldP spid="148536" grpId="0" animBg="1"/>
      <p:bldP spid="148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Index case</a:t>
            </a:r>
            <a:b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 at 10/11/2006</a:t>
            </a:r>
            <a:endParaRPr lang="th-TH" altLang="en-US" sz="3200" b="1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308850" y="173038"/>
            <a:ext cx="1800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Bookman Old Style" pitchFamily="18" charset="0"/>
              </a:rPr>
              <a:t>Example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10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458788"/>
            <a:ext cx="8212137" cy="1350962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Radius of spray (R) = 100 m.</a:t>
            </a:r>
            <a:endParaRPr lang="th-TH" altLang="en-US" sz="3200" b="1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624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2268538" y="1895475"/>
            <a:ext cx="288925" cy="287338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627313" y="1839913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R = 100 m.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53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38125"/>
            <a:ext cx="7793037" cy="1462088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Index case was sprayed </a:t>
            </a:r>
            <a:b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at 13/11/2006</a:t>
            </a:r>
            <a:endParaRPr lang="th-TH" altLang="en-US" sz="3200" b="1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634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268538" y="1895475"/>
            <a:ext cx="288925" cy="287338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627313" y="1839913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R = 100 m.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4716463" y="1839913"/>
            <a:ext cx="209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Sprayed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area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4356100" y="1908175"/>
            <a:ext cx="288925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Secondary case was found</a:t>
            </a:r>
            <a:b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 at 14/12/2006</a:t>
            </a:r>
            <a:endParaRPr lang="th-TH" altLang="en-US" sz="3200" b="1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645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268538" y="1895475"/>
            <a:ext cx="288925" cy="287338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2627313" y="1839913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R = 100 m.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716463" y="1839913"/>
            <a:ext cx="209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Sprayed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area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4356100" y="1908175"/>
            <a:ext cx="288925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6659563" y="1920875"/>
            <a:ext cx="288925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6948488" y="1866900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Secondary case  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49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311150"/>
            <a:ext cx="7793037" cy="1462088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Index case was found</a:t>
            </a:r>
            <a:b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at 31/01/2007</a:t>
            </a:r>
            <a:endParaRPr lang="th-TH" altLang="en-US" sz="3200" b="1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655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13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อย่างไรที่เรียกว่าเป็น </a:t>
            </a:r>
            <a:r>
              <a:rPr lang="en-US" dirty="0" err="1" smtClean="0"/>
              <a:t>spatio</a:t>
            </a:r>
            <a:r>
              <a:rPr lang="en-US" dirty="0" smtClean="0"/>
              <a:t>-temporal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 </a:t>
            </a:r>
            <a:r>
              <a:rPr lang="th-TH" dirty="0" smtClean="0"/>
              <a:t>เป็น </a:t>
            </a:r>
            <a:r>
              <a:rPr lang="en-US" dirty="0" smtClean="0"/>
              <a:t>adjective </a:t>
            </a:r>
            <a:r>
              <a:rPr lang="th-TH" dirty="0" smtClean="0"/>
              <a:t>ของ </a:t>
            </a:r>
            <a:r>
              <a:rPr lang="en-US" dirty="0" smtClean="0"/>
              <a:t>‘space’ </a:t>
            </a:r>
            <a:r>
              <a:rPr lang="th-TH" dirty="0" smtClean="0"/>
              <a:t>แปลว่าสถานที่</a:t>
            </a:r>
          </a:p>
          <a:p>
            <a:r>
              <a:rPr lang="en-US" dirty="0" smtClean="0"/>
              <a:t>Temporal </a:t>
            </a:r>
            <a:r>
              <a:rPr lang="th-TH" dirty="0" smtClean="0"/>
              <a:t>แปลว่าเวลา</a:t>
            </a:r>
          </a:p>
          <a:p>
            <a:r>
              <a:rPr lang="en-US" dirty="0" err="1" smtClean="0"/>
              <a:t>Spatio</a:t>
            </a:r>
            <a:r>
              <a:rPr lang="en-US" dirty="0" smtClean="0"/>
              <a:t>-temporal analysis </a:t>
            </a:r>
            <a:r>
              <a:rPr lang="th-TH" dirty="0" smtClean="0"/>
              <a:t>เป็นการวิเคราะห์ที่พิจารณาปัจจัยด้านสถานที่และเวลาพร้อม ๆ กัน ต้องมีตัวแปรด้านสถานที่ และ ตัวแปรด้านเวลา</a:t>
            </a:r>
          </a:p>
          <a:p>
            <a:r>
              <a:rPr lang="th-TH" dirty="0" smtClean="0"/>
              <a:t>ผู้บรรยายไม่มีสูตรตายตัวว่าควรจะวิเคราะห์อย่างไร แล้วแต่เงื่อนไขของข้อมูล และแนวคิดใหม่ของผู้วิเคราะห์ในโอกาสต่าง 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316038" y="95250"/>
            <a:ext cx="7793037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en-US" sz="3200" b="1">
                <a:solidFill>
                  <a:srgbClr val="0000CC"/>
                </a:solidFill>
                <a:latin typeface="Bookman Old Style" pitchFamily="18" charset="0"/>
              </a:rPr>
              <a:t>Radius of spray (R) = 100 m.</a:t>
            </a:r>
            <a:endParaRPr lang="th-TH" altLang="en-US" sz="3200" b="1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268538" y="1895475"/>
            <a:ext cx="288925" cy="287338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627313" y="1839913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R = 100 m.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95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882650" y="44450"/>
            <a:ext cx="779303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en-US" sz="3200" b="1">
                <a:solidFill>
                  <a:srgbClr val="0000CC"/>
                </a:solidFill>
                <a:latin typeface="Bookman Old Style" pitchFamily="18" charset="0"/>
              </a:rPr>
              <a:t>Index case was sprayed </a:t>
            </a:r>
            <a:br>
              <a:rPr lang="en-US" altLang="en-US" sz="3200" b="1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en-US" altLang="en-US" sz="3200" b="1">
                <a:solidFill>
                  <a:srgbClr val="0000CC"/>
                </a:solidFill>
                <a:latin typeface="Bookman Old Style" pitchFamily="18" charset="0"/>
              </a:rPr>
              <a:t>at 1/2/2007</a:t>
            </a:r>
            <a:endParaRPr lang="th-TH" altLang="en-US" sz="3200" b="1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268538" y="1895475"/>
            <a:ext cx="288925" cy="287338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2627313" y="1839913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R = 100 m.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4716463" y="1839913"/>
            <a:ext cx="209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Sprayed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area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4356100" y="1908175"/>
            <a:ext cx="288925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93037" cy="1462087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solidFill>
                  <a:srgbClr val="0000CC"/>
                </a:solidFill>
                <a:latin typeface="Bookman Old Style" pitchFamily="18" charset="0"/>
              </a:rPr>
              <a:t>Secondary case was found 20/02/2007</a:t>
            </a:r>
            <a:endParaRPr lang="th-TH" altLang="en-US" sz="3200" b="1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686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2425" y="2455863"/>
          <a:ext cx="8439150" cy="425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MapInfo Map" r:id="rId3" imgW="11822545" imgH="5957455" progId="MapInfo.Map">
                  <p:embed/>
                </p:oleObj>
              </mc:Choice>
              <mc:Fallback>
                <p:oleObj name="MapInfo Map" r:id="rId3" imgW="11822545" imgH="5957455" progId="MapInfo.Map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455863"/>
                        <a:ext cx="8439150" cy="425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268538" y="1895475"/>
            <a:ext cx="288925" cy="287338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323850" y="1870075"/>
            <a:ext cx="288925" cy="2873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cs typeface="Angsana New" pitchFamily="18" charset="-34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11188" y="1841500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Index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case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2627313" y="1839913"/>
            <a:ext cx="1728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R = 100 m.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4716463" y="1839913"/>
            <a:ext cx="209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Sprayed</a:t>
            </a:r>
            <a:r>
              <a:rPr lang="th-TH" altLang="en-US" sz="2000" b="1">
                <a:latin typeface="Bookman Old Style" pitchFamily="18" charset="0"/>
                <a:cs typeface="Angsana New" pitchFamily="18" charset="-34"/>
              </a:rPr>
              <a:t> </a:t>
            </a: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area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4356100" y="1908175"/>
            <a:ext cx="288925" cy="2873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6659563" y="1920875"/>
            <a:ext cx="288925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6948488" y="1866900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latin typeface="Bookman Old Style" pitchFamily="18" charset="0"/>
                <a:cs typeface="Angsana New" pitchFamily="18" charset="-34"/>
              </a:rPr>
              <a:t>Secondary case  </a:t>
            </a:r>
            <a:endParaRPr lang="th-TH" altLang="en-US" sz="2000" b="1">
              <a:latin typeface="Bookman Old Style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21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5"/>
          <p:cNvSpPr txBox="1">
            <a:spLocks noChangeArrowheads="1"/>
          </p:cNvSpPr>
          <p:nvPr/>
        </p:nvSpPr>
        <p:spPr bwMode="auto">
          <a:xfrm>
            <a:off x="250825" y="1685925"/>
            <a:ext cx="88201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                              crude IDR(95%CI)  adj. IDR(95%CI)  P(Wald's test)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solidFill>
                  <a:srgbClr val="FF0000"/>
                </a:solidFill>
                <a:latin typeface="Bookman Old Style" pitchFamily="18" charset="0"/>
              </a:rPr>
              <a:t>Variables of primary case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AGE 		           0.9 (0.8,1.0)           0.9 (0.8,1.0)          0.15                                                   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SEX: ref.=male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  female                      2.1 (0.7,6.4)           2.4 (0.8,7.6)          0.13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HMAT: ref.=concrete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   concrete + wood      3.0 (0.8,11.1)         2.6 (0.7,9.7)          0.17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   wood                       3.2 (0.7,14.2)         2.1 (0.4,9.8)          0.36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  </a:t>
            </a:r>
            <a:r>
              <a:rPr lang="en-US" altLang="en-US" sz="2000" dirty="0">
                <a:solidFill>
                  <a:schemeClr val="accent2"/>
                </a:solidFill>
                <a:latin typeface="Bookman Old Style" pitchFamily="18" charset="0"/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  <a:latin typeface="Bookman Old Style" pitchFamily="18" charset="0"/>
              </a:rPr>
              <a:t>corrugate iron       5.9 (1.1,32.1)       7.2 (1.3,39.9)</a:t>
            </a:r>
            <a:r>
              <a:rPr lang="en-US" altLang="en-US" sz="2000" dirty="0">
                <a:solidFill>
                  <a:schemeClr val="accent2"/>
                </a:solidFill>
                <a:latin typeface="Bookman Old Style" pitchFamily="18" charset="0"/>
              </a:rPr>
              <a:t>      </a:t>
            </a:r>
            <a:r>
              <a:rPr lang="en-US" altLang="en-US" sz="2000" b="1" u="sng" dirty="0">
                <a:solidFill>
                  <a:schemeClr val="accent2"/>
                </a:solidFill>
                <a:latin typeface="Bookman Old Style" pitchFamily="18" charset="0"/>
              </a:rPr>
              <a:t> 0.03</a:t>
            </a:r>
            <a:r>
              <a:rPr lang="en-US" altLang="en-US" sz="2000" dirty="0">
                <a:solidFill>
                  <a:schemeClr val="accent2"/>
                </a:solidFill>
                <a:latin typeface="Bookman Old Style" pitchFamily="18" charset="0"/>
              </a:rPr>
              <a:t>*</a:t>
            </a:r>
            <a:r>
              <a:rPr lang="en-US" altLang="en-US" sz="2000" dirty="0">
                <a:latin typeface="Bookman Old Style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solidFill>
                  <a:srgbClr val="FF0000"/>
                </a:solidFill>
                <a:latin typeface="Bookman Old Style" pitchFamily="18" charset="0"/>
              </a:rPr>
              <a:t>Variables of target area for spray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Spray area                 1.0 (1.0,1.0)           1.0 (1.0,1.0)          0.68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Delay of spray            1.0 (1.0,1.0)           1.0 (1.0,1.0)          0.95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000" dirty="0">
                <a:latin typeface="Bookman Old Style" pitchFamily="18" charset="0"/>
              </a:rPr>
              <a:t>                                                                                                                    </a:t>
            </a:r>
          </a:p>
        </p:txBody>
      </p:sp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739775" y="620713"/>
            <a:ext cx="77930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2800" b="1">
                <a:solidFill>
                  <a:srgbClr val="000099"/>
                </a:solidFill>
                <a:latin typeface="Bookman Old Style" pitchFamily="18" charset="0"/>
              </a:rPr>
              <a:t>Factor associated with secondary transmission of DF/DHF</a:t>
            </a:r>
          </a:p>
        </p:txBody>
      </p:sp>
    </p:spTree>
    <p:extLst>
      <p:ext uri="{BB962C8B-B14F-4D97-AF65-F5344CB8AC3E}">
        <p14:creationId xmlns:p14="http://schemas.microsoft.com/office/powerpoint/2010/main" val="33540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ตัวอย่างที่สอง </a:t>
            </a:r>
            <a:r>
              <a:rPr lang="th-TH" dirty="0" smtClean="0"/>
              <a:t>การระบาดของ</a:t>
            </a:r>
            <a:r>
              <a:rPr lang="th-TH" dirty="0" smtClean="0"/>
              <a:t>ไข้ชิคุนกุน</a:t>
            </a:r>
            <a:r>
              <a:rPr lang="th-TH" dirty="0" smtClean="0"/>
              <a:t>ย่าในภาคใต้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04567-589F-4A4C-9B1D-001C0919B977}" type="slidenum">
              <a:rPr lang="en-US"/>
              <a:pPr/>
              <a:t>25</a:t>
            </a:fld>
            <a:endParaRPr lang="th-TH"/>
          </a:p>
        </p:txBody>
      </p:sp>
      <p:pic>
        <p:nvPicPr>
          <p:cNvPr id="454660" name="Picture 4" descr="Figure 4 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984250"/>
            <a:ext cx="6408737" cy="587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4664" name="AutoShape 8"/>
          <p:cNvSpPr>
            <a:spLocks noGrp="1" noChangeArrowheads="1"/>
          </p:cNvSpPr>
          <p:nvPr>
            <p:ph type="title"/>
          </p:nvPr>
        </p:nvSpPr>
        <p:spPr>
          <a:xfrm>
            <a:off x="144463" y="53975"/>
            <a:ext cx="8964612" cy="854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50000">
                <a:srgbClr val="3366FF"/>
              </a:gs>
              <a:gs pos="100000">
                <a:schemeClr val="accent2"/>
              </a:gs>
            </a:gsLst>
            <a:lin ang="18900000" scaled="1"/>
          </a:gradFill>
          <a:ln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Figure 4.   Scatter plot of cumulative numbers of CHIK cases by month during August to December 2008 (A-F) and January to June 2009 (F-K)</a:t>
            </a:r>
            <a:endParaRPr lang="th-TH" sz="2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98DD0-122B-47BE-A31C-E3FA8C038F9B}" type="slidenum">
              <a:rPr lang="en-US"/>
              <a:pPr/>
              <a:t>26</a:t>
            </a:fld>
            <a:endParaRPr lang="th-TH"/>
          </a:p>
        </p:txBody>
      </p:sp>
      <p:sp>
        <p:nvSpPr>
          <p:cNvPr id="472078" name="AutoShape 1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50000">
                <a:srgbClr val="3366FF"/>
              </a:gs>
              <a:gs pos="100000">
                <a:schemeClr val="accent2"/>
              </a:gs>
            </a:gsLst>
            <a:lin ang="18900000" scaled="1"/>
          </a:gradFill>
          <a:ln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Figure 5 b.  Direction of spread of CHIK by week </a:t>
            </a:r>
            <a:br>
              <a:rPr lang="en-US" sz="2400" b="1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                    (2008- 2009) in lower southern Thailand</a:t>
            </a:r>
            <a:endParaRPr lang="th-TH" sz="24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72077" name="chik-animation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350" y="1068388"/>
            <a:ext cx="5667375" cy="5702300"/>
          </a:xfrm>
        </p:spPr>
      </p:pic>
      <p:pic>
        <p:nvPicPr>
          <p:cNvPr id="472079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4508500"/>
            <a:ext cx="1593850" cy="1593850"/>
          </a:xfrm>
          <a:noFill/>
          <a:ln/>
        </p:spPr>
      </p:pic>
      <p:sp>
        <p:nvSpPr>
          <p:cNvPr id="472081" name="Text Box 17"/>
          <p:cNvSpPr txBox="1">
            <a:spLocks noChangeArrowheads="1"/>
          </p:cNvSpPr>
          <p:nvPr/>
        </p:nvSpPr>
        <p:spPr bwMode="auto">
          <a:xfrm>
            <a:off x="2411413" y="5419725"/>
            <a:ext cx="3387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South to North direction</a:t>
            </a:r>
            <a:endParaRPr lang="th-TH" sz="240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72082" name="Text Box 18"/>
          <p:cNvSpPr txBox="1">
            <a:spLocks noChangeArrowheads="1"/>
          </p:cNvSpPr>
          <p:nvPr/>
        </p:nvSpPr>
        <p:spPr bwMode="auto">
          <a:xfrm>
            <a:off x="5580063" y="1844675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Calibri" pitchFamily="34" charset="0"/>
              </a:rPr>
              <a:t>CHIK</a:t>
            </a:r>
            <a:endParaRPr lang="th-TH" sz="2000" b="1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2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07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207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3AF18-7857-4C79-9CCB-327F6BE8E5D0}" type="slidenum">
              <a:rPr lang="en-US"/>
              <a:pPr/>
              <a:t>27</a:t>
            </a:fld>
            <a:endParaRPr lang="th-TH"/>
          </a:p>
        </p:txBody>
      </p:sp>
      <p:graphicFrame>
        <p:nvGraphicFramePr>
          <p:cNvPr id="336998" name="Group 10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57856504"/>
              </p:ext>
            </p:extLst>
          </p:nvPr>
        </p:nvGraphicFramePr>
        <p:xfrm>
          <a:off x="323850" y="1989138"/>
          <a:ext cx="8280400" cy="2696147"/>
        </p:xfrm>
        <a:graphic>
          <a:graphicData uri="http://schemas.openxmlformats.org/drawingml/2006/table">
            <a:tbl>
              <a:tblPr/>
              <a:tblGrid>
                <a:gridCol w="3024188"/>
                <a:gridCol w="2497137"/>
                <a:gridCol w="2759075"/>
              </a:tblGrid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CHIK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M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edian 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speed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centroid movement</a:t>
                      </a: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(</a:t>
                      </a: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kilometers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/week)</a:t>
                      </a: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7.5</a:t>
                      </a: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R</a:t>
                      </a: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anging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(</a:t>
                      </a:r>
                      <a:r>
                        <a:rPr kumimoji="0" lang="th-TH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kilometers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/week)</a:t>
                      </a: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Angsana New" pitchFamily="18" charset="-34"/>
                        </a:rPr>
                        <a:t>1.2-57.4</a:t>
                      </a: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6951" name="AutoShape 55"/>
          <p:cNvSpPr>
            <a:spLocks noChangeArrowheads="1"/>
          </p:cNvSpPr>
          <p:nvPr/>
        </p:nvSpPr>
        <p:spPr bwMode="auto">
          <a:xfrm>
            <a:off x="179388" y="260350"/>
            <a:ext cx="8569325" cy="1081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50000">
                <a:srgbClr val="3366FF"/>
              </a:gs>
              <a:gs pos="100000">
                <a:schemeClr val="accent2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endParaRPr lang="en-US" sz="36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6952" name="Rectangle 5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Distance and speed of spread</a:t>
            </a:r>
            <a:endParaRPr lang="th-TH" sz="4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ตัวอย่างที่สาม </a:t>
            </a:r>
            <a:r>
              <a:rPr lang="en-US" dirty="0" err="1" smtClean="0"/>
              <a:t>Spatio</a:t>
            </a:r>
            <a:r>
              <a:rPr lang="en-US" dirty="0" smtClean="0"/>
              <a:t>-temporal clustering </a:t>
            </a:r>
            <a:r>
              <a:rPr lang="th-TH" dirty="0" smtClean="0"/>
              <a:t>ของโรค</a:t>
            </a:r>
            <a:r>
              <a:rPr lang="en-US" dirty="0" smtClean="0"/>
              <a:t> hand, foot and mouth disease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6699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Yearly incidence rates (per 100,000 population) of HFMD at the county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level, 1 May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th-TH" sz="2400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8A88-E93D-45AD-B474-BF733215E481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4180" r="34877" b="28339"/>
          <a:stretch/>
        </p:blipFill>
        <p:spPr bwMode="auto">
          <a:xfrm>
            <a:off x="1619673" y="188640"/>
            <a:ext cx="5976664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57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โอกาสและแนวคิดเป็นสิ่งสำคัญที่สุด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หน่วยงานในประเทศไทยมีข้อมูลจำนวนมากที่มีทั้งตัวแปรด้านเวลาและ</a:t>
            </a:r>
            <a:r>
              <a:rPr lang="th-TH" dirty="0" smtClean="0"/>
              <a:t>สถานที่ เช่น ทะเบียนต่าง ๆ ใคร มาจากไหน ทำอะไร เมื่อไร </a:t>
            </a:r>
            <a:endParaRPr lang="th-TH" dirty="0" smtClean="0"/>
          </a:p>
          <a:p>
            <a:r>
              <a:rPr lang="th-TH" dirty="0" smtClean="0"/>
              <a:t>มีซอฟแวร์ </a:t>
            </a:r>
            <a:r>
              <a:rPr lang="en-US" dirty="0" smtClean="0"/>
              <a:t>GIS </a:t>
            </a:r>
            <a:r>
              <a:rPr lang="th-TH" dirty="0" smtClean="0"/>
              <a:t>ที่ดี มีโปรแกรมทางสถิติที่ </a:t>
            </a:r>
            <a:r>
              <a:rPr lang="en-US" dirty="0" smtClean="0"/>
              <a:t>powerful </a:t>
            </a:r>
            <a:endParaRPr lang="th-TH" dirty="0" smtClean="0"/>
          </a:p>
          <a:p>
            <a:r>
              <a:rPr lang="th-TH" dirty="0" smtClean="0"/>
              <a:t>แต่ไม่มี </a:t>
            </a:r>
            <a:r>
              <a:rPr lang="en-US" dirty="0" err="1" smtClean="0"/>
              <a:t>spatio</a:t>
            </a:r>
            <a:r>
              <a:rPr lang="en-US" dirty="0" smtClean="0"/>
              <a:t>-temporal question</a:t>
            </a:r>
          </a:p>
          <a:p>
            <a:r>
              <a:rPr lang="th-TH" dirty="0" smtClean="0"/>
              <a:t>งานวิจัยส่วนใหญ่ใช้วิธีเดิม ๆ เช่น เขียนแผนที่, </a:t>
            </a:r>
            <a:r>
              <a:rPr lang="en-US" dirty="0" smtClean="0"/>
              <a:t>time-series analysis, mixed effects modeling </a:t>
            </a:r>
            <a:r>
              <a:rPr lang="th-TH" dirty="0" smtClean="0"/>
              <a:t>โดยไม่มีสมมติฐานที่น่าสนใจ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73677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(red dots) and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clusters of severe HFMD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cases, 1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2008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October 2013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/>
              <a:t>(Scan by year, setting 20% of the population as the maximum spatial cluster size). </a:t>
            </a:r>
            <a:endParaRPr lang="th-TH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8A88-E93D-45AD-B474-BF733215E481}" type="slidenum">
              <a:rPr lang="zh-CN" altLang="en-US" smtClean="0"/>
              <a:t>30</a:t>
            </a:fld>
            <a:endParaRPr lang="zh-CN" alt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7366" r="7449" b="27768"/>
          <a:stretch/>
        </p:blipFill>
        <p:spPr bwMode="auto">
          <a:xfrm>
            <a:off x="1475656" y="131303"/>
            <a:ext cx="6464259" cy="5733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31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781032"/>
            <a:ext cx="8229600" cy="1068660"/>
          </a:xfrm>
        </p:spPr>
        <p:txBody>
          <a:bodyPr>
            <a:noAutofit/>
          </a:bodyPr>
          <a:lstStyle/>
          <a:p>
            <a:pPr algn="l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clusters of HFMD cases and severe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cases, 1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2008-31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2013 (in the whole 66 month study period).</a:t>
            </a:r>
            <a:endParaRPr lang="th-TH" sz="2000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8A88-E93D-45AD-B474-BF733215E481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19385"/>
          <a:stretch/>
        </p:blipFill>
        <p:spPr>
          <a:xfrm>
            <a:off x="1763688" y="116631"/>
            <a:ext cx="5095379" cy="587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ตัวอย่างที่สี่ การแพร่ระบาดของเชื้อ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 </a:t>
            </a:r>
            <a:r>
              <a:rPr lang="en-US" i="1" dirty="0" err="1" smtClean="0"/>
              <a:t>Acinetobacter</a:t>
            </a:r>
            <a:r>
              <a:rPr lang="en-US" i="1" dirty="0" smtClean="0"/>
              <a:t> </a:t>
            </a:r>
            <a:r>
              <a:rPr lang="en-US" i="1" dirty="0" err="1" smtClean="0"/>
              <a:t>buamannii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th-TH" dirty="0" smtClean="0"/>
              <a:t>ในหอผู้ป่วยต่าง ๆ</a:t>
            </a:r>
            <a:endParaRPr lang="en-US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 these 197, 177 isolates were divided in to 10 PFGE groups with 85% similarity. </a:t>
            </a:r>
          </a:p>
          <a:p>
            <a:r>
              <a:rPr lang="en-US" dirty="0" smtClean="0"/>
              <a:t>Twenty isolates were </a:t>
            </a:r>
            <a:r>
              <a:rPr lang="en-US" dirty="0" err="1" smtClean="0"/>
              <a:t>ungroupable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5FD4-69CC-4829-9CBB-ADCCA0C26545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40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5FD4-69CC-4829-9CBB-ADCCA0C26545}" type="slidenum">
              <a:rPr lang="th-TH" smtClean="0"/>
              <a:pPr/>
              <a:t>34</a:t>
            </a:fld>
            <a:endParaRPr lang="th-TH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312368" cy="554461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696"/>
            <a:ext cx="2808312" cy="525658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43" y="692696"/>
            <a:ext cx="2952328" cy="525658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" name="TextBox 9"/>
          <p:cNvSpPr txBox="1"/>
          <p:nvPr/>
        </p:nvSpPr>
        <p:spPr>
          <a:xfrm>
            <a:off x="2627784" y="317697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5" y="-1755576"/>
            <a:ext cx="13753527" cy="88569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</p:pic>
      <p:sp>
        <p:nvSpPr>
          <p:cNvPr id="12" name="Oval 11"/>
          <p:cNvSpPr/>
          <p:nvPr/>
        </p:nvSpPr>
        <p:spPr>
          <a:xfrm>
            <a:off x="1691680" y="908720"/>
            <a:ext cx="2016224" cy="27914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5FD4-69CC-4829-9CBB-ADCCA0C26545}" type="slidenum">
              <a:rPr lang="th-TH" smtClean="0"/>
              <a:pPr/>
              <a:t>35</a:t>
            </a:fld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548680"/>
            <a:ext cx="9430570" cy="58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8674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Dotplot</a:t>
            </a:r>
            <a:r>
              <a:rPr lang="en-US" b="1" dirty="0"/>
              <a:t> </a:t>
            </a:r>
            <a:r>
              <a:rPr lang="en-US" b="1" dirty="0" smtClean="0"/>
              <a:t>of infection in different </a:t>
            </a:r>
            <a:r>
              <a:rPr lang="en-US" b="1" dirty="0"/>
              <a:t>admission wards by date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49967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5FD4-69CC-4829-9CBB-ADCCA0C26545}" type="slidenum">
              <a:rPr lang="th-TH" smtClean="0"/>
              <a:pPr/>
              <a:t>36</a:t>
            </a:fld>
            <a:endParaRPr lang="th-TH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639853"/>
            <a:ext cx="9828584" cy="621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16632"/>
            <a:ext cx="806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Dotplot</a:t>
            </a:r>
            <a:r>
              <a:rPr lang="en-US" b="1" dirty="0"/>
              <a:t> </a:t>
            </a:r>
            <a:r>
              <a:rPr lang="en-US" b="1" dirty="0" smtClean="0"/>
              <a:t>of infection in different PFGE groups by date </a:t>
            </a:r>
            <a:endParaRPr lang="th-TH" b="1" dirty="0"/>
          </a:p>
        </p:txBody>
      </p:sp>
      <p:sp>
        <p:nvSpPr>
          <p:cNvPr id="3" name="Rectangle 2"/>
          <p:cNvSpPr/>
          <p:nvPr/>
        </p:nvSpPr>
        <p:spPr>
          <a:xfrm>
            <a:off x="3836553" y="1844824"/>
            <a:ext cx="393155" cy="18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6228184" y="1844824"/>
            <a:ext cx="360040" cy="18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4934031" y="2204864"/>
            <a:ext cx="1656184" cy="330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7164288" y="3501008"/>
            <a:ext cx="288032" cy="247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971600" y="3212976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084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สรุปวิธีคิด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ให้ระลึกรู้ว่าข้อมูล </a:t>
            </a:r>
            <a:r>
              <a:rPr lang="en-US" dirty="0" err="1" smtClean="0"/>
              <a:t>spatio</a:t>
            </a:r>
            <a:r>
              <a:rPr lang="en-US" dirty="0" smtClean="0"/>
              <a:t>-temporal data </a:t>
            </a:r>
            <a:r>
              <a:rPr lang="th-TH" dirty="0" smtClean="0"/>
              <a:t>มีอยู่ทั่วไป</a:t>
            </a:r>
          </a:p>
          <a:p>
            <a:r>
              <a:rPr lang="th-TH" dirty="0" smtClean="0"/>
              <a:t>ไม่ควรจำกัดการวิเคราะห์เฉพาะ </a:t>
            </a:r>
            <a:r>
              <a:rPr lang="en-US" dirty="0" smtClean="0"/>
              <a:t>descriptive distribution</a:t>
            </a:r>
          </a:p>
          <a:p>
            <a:r>
              <a:rPr lang="th-TH" dirty="0" smtClean="0"/>
              <a:t>คิดถึง </a:t>
            </a:r>
            <a:r>
              <a:rPr lang="en-US" dirty="0" smtClean="0"/>
              <a:t>testable hypothesis </a:t>
            </a:r>
            <a:r>
              <a:rPr lang="th-TH" dirty="0" smtClean="0"/>
              <a:t>ที่น่าสนใจ</a:t>
            </a:r>
          </a:p>
          <a:p>
            <a:r>
              <a:rPr lang="th-TH" dirty="0" smtClean="0"/>
              <a:t>พลิกแพลงวิธีการวิเคราะห์รูปแบบต่าง ๆ ทั้ง </a:t>
            </a:r>
            <a:r>
              <a:rPr lang="en-US" dirty="0" smtClean="0"/>
              <a:t>graphic display </a:t>
            </a:r>
            <a:r>
              <a:rPr lang="th-TH" dirty="0" smtClean="0"/>
              <a:t>และ </a:t>
            </a:r>
            <a:r>
              <a:rPr lang="en-US" dirty="0" smtClean="0"/>
              <a:t>regression </a:t>
            </a:r>
            <a:r>
              <a:rPr lang="th-TH" dirty="0" smtClean="0"/>
              <a:t>ที่สามารถอธิบายให้คนทั่วไปเข้าใจและสนุกด้วยได้</a:t>
            </a:r>
            <a:endParaRPr lang="en-US" dirty="0" smtClean="0"/>
          </a:p>
          <a:p>
            <a:r>
              <a:rPr lang="th-TH" dirty="0" smtClean="0"/>
              <a:t>ใช้ </a:t>
            </a:r>
            <a:r>
              <a:rPr lang="en-US" dirty="0" err="1" smtClean="0"/>
              <a:t>spatio</a:t>
            </a:r>
            <a:r>
              <a:rPr lang="en-US" dirty="0" smtClean="0"/>
              <a:t>-temporal analysis </a:t>
            </a:r>
            <a:r>
              <a:rPr lang="th-TH" dirty="0" smtClean="0"/>
              <a:t>เป็น </a:t>
            </a:r>
            <a:r>
              <a:rPr lang="en-US" dirty="0" smtClean="0"/>
              <a:t>mean </a:t>
            </a:r>
            <a:r>
              <a:rPr lang="th-TH" dirty="0" smtClean="0"/>
              <a:t>ไปสู่ </a:t>
            </a:r>
            <a:r>
              <a:rPr lang="en-US" dirty="0" smtClean="0"/>
              <a:t>end </a:t>
            </a:r>
            <a:r>
              <a:rPr lang="th-TH" dirty="0" smtClean="0"/>
              <a:t>ที่ </a:t>
            </a:r>
            <a:r>
              <a:rPr lang="en-US" dirty="0" smtClean="0"/>
              <a:t>implications </a:t>
            </a:r>
            <a:r>
              <a:rPr lang="th-TH" dirty="0" smtClean="0"/>
              <a:t>ในด้านการควบคุมโรคหรือนโยบายทางสังคม ฯลฯ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ตัวอย่างที่หนึ่ง การประเมินผลการพ่นหมอกควันป้องกันการระบาดของไข้เลือดออก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ความรู้ที่มีอยู่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ไข้เลือดออกถ่ายทอดโดยยุงลาย</a:t>
            </a:r>
          </a:p>
          <a:p>
            <a:r>
              <a:rPr lang="th-TH" dirty="0" smtClean="0"/>
              <a:t>ทางกีฎวิทยาพบว่า การฉีดพ่นหมอกควันสามารถฆ่ายุงลาย</a:t>
            </a:r>
          </a:p>
          <a:p>
            <a:r>
              <a:rPr lang="th-TH" dirty="0" smtClean="0"/>
              <a:t>ในทางปฏิบัติ ชาวบ้านไม่ค่อยยอมให้พ่นหมอกควันในบ้าน การระงับการระบาดจึงไม่น่าจะได้ผล</a:t>
            </a:r>
          </a:p>
        </p:txBody>
      </p:sp>
    </p:spTree>
    <p:extLst>
      <p:ext uri="{BB962C8B-B14F-4D97-AF65-F5344CB8AC3E}">
        <p14:creationId xmlns:p14="http://schemas.microsoft.com/office/powerpoint/2010/main" val="9335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คำถามวิจัย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ถ้าจะหาหลักฐานว่าการพ่นหมอกควันที่ปฏิบัติกัน</a:t>
            </a:r>
            <a:r>
              <a:rPr lang="th-TH" dirty="0" smtClean="0"/>
              <a:t>อยู่</a:t>
            </a:r>
          </a:p>
          <a:p>
            <a:pPr lvl="1"/>
            <a:r>
              <a:rPr lang="th-TH" dirty="0" smtClean="0"/>
              <a:t>มีจุดอ่อนอย่างไร</a:t>
            </a:r>
          </a:p>
          <a:p>
            <a:pPr lvl="1"/>
            <a:r>
              <a:rPr lang="th-TH" dirty="0" smtClean="0"/>
              <a:t>ได้ผล</a:t>
            </a:r>
            <a:r>
              <a:rPr lang="th-TH" dirty="0" smtClean="0"/>
              <a:t>หรือไม่ </a:t>
            </a:r>
            <a:endParaRPr lang="th-TH" dirty="0" smtClean="0"/>
          </a:p>
          <a:p>
            <a:pPr marL="457200" lvl="1" indent="0">
              <a:buNone/>
            </a:pPr>
            <a:r>
              <a:rPr lang="th-TH" dirty="0" smtClean="0"/>
              <a:t>ควร</a:t>
            </a:r>
            <a:r>
              <a:rPr lang="th-TH" dirty="0" smtClean="0"/>
              <a:t>จะทำวิจัยอย่างไร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/>
          <p:cNvSpPr>
            <a:spLocks noChangeShapeType="1"/>
          </p:cNvSpPr>
          <p:nvPr/>
        </p:nvSpPr>
        <p:spPr bwMode="auto">
          <a:xfrm>
            <a:off x="179388" y="3783013"/>
            <a:ext cx="8785225" cy="0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539750" y="3179763"/>
            <a:ext cx="23034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700">
                <a:latin typeface="Bookman Old Style" pitchFamily="18" charset="0"/>
              </a:rPr>
              <a:t>Human</a:t>
            </a:r>
          </a:p>
          <a:p>
            <a:pPr eaLnBrk="1" hangingPunct="1"/>
            <a:r>
              <a:rPr lang="en-US" altLang="en-US" sz="1700">
                <a:latin typeface="Bookman Old Style" pitchFamily="18" charset="0"/>
              </a:rPr>
              <a:t>infectious period (L)</a:t>
            </a:r>
          </a:p>
        </p:txBody>
      </p:sp>
      <p:sp>
        <p:nvSpPr>
          <p:cNvPr id="9220" name="Line 15"/>
          <p:cNvSpPr>
            <a:spLocks noChangeShapeType="1"/>
          </p:cNvSpPr>
          <p:nvPr/>
        </p:nvSpPr>
        <p:spPr bwMode="auto">
          <a:xfrm>
            <a:off x="2700338" y="3638550"/>
            <a:ext cx="287337" cy="0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16"/>
          <p:cNvSpPr>
            <a:spLocks noChangeShapeType="1"/>
          </p:cNvSpPr>
          <p:nvPr/>
        </p:nvSpPr>
        <p:spPr bwMode="auto">
          <a:xfrm>
            <a:off x="395288" y="3638550"/>
            <a:ext cx="288925" cy="0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17"/>
          <p:cNvSpPr>
            <a:spLocks noChangeShapeType="1"/>
          </p:cNvSpPr>
          <p:nvPr/>
        </p:nvSpPr>
        <p:spPr bwMode="auto">
          <a:xfrm>
            <a:off x="395288" y="3349625"/>
            <a:ext cx="0" cy="93662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Line 18"/>
          <p:cNvSpPr>
            <a:spLocks noChangeShapeType="1"/>
          </p:cNvSpPr>
          <p:nvPr/>
        </p:nvSpPr>
        <p:spPr bwMode="auto">
          <a:xfrm>
            <a:off x="2987675" y="3349625"/>
            <a:ext cx="0" cy="94297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Text Box 24"/>
          <p:cNvSpPr txBox="1">
            <a:spLocks noChangeArrowheads="1"/>
          </p:cNvSpPr>
          <p:nvPr/>
        </p:nvSpPr>
        <p:spPr bwMode="auto">
          <a:xfrm>
            <a:off x="757238" y="1196975"/>
            <a:ext cx="19431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Mosquito feeds/ acquires virus</a:t>
            </a:r>
          </a:p>
        </p:txBody>
      </p:sp>
      <p:sp>
        <p:nvSpPr>
          <p:cNvPr id="9225" name="Text Box 25"/>
          <p:cNvSpPr txBox="1">
            <a:spLocks noChangeArrowheads="1"/>
          </p:cNvSpPr>
          <p:nvPr/>
        </p:nvSpPr>
        <p:spPr bwMode="auto">
          <a:xfrm>
            <a:off x="2411413" y="3222625"/>
            <a:ext cx="36718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700">
                <a:latin typeface="Bookman Old Style" pitchFamily="18" charset="0"/>
              </a:rPr>
              <a:t>Extrinsic (E)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700">
                <a:latin typeface="Bookman Old Style" pitchFamily="18" charset="0"/>
              </a:rPr>
              <a:t>incubation period</a:t>
            </a:r>
          </a:p>
        </p:txBody>
      </p:sp>
      <p:sp>
        <p:nvSpPr>
          <p:cNvPr id="9226" name="Line 27"/>
          <p:cNvSpPr>
            <a:spLocks noChangeShapeType="1"/>
          </p:cNvSpPr>
          <p:nvPr/>
        </p:nvSpPr>
        <p:spPr bwMode="auto">
          <a:xfrm>
            <a:off x="5508625" y="3357563"/>
            <a:ext cx="0" cy="935037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29"/>
          <p:cNvSpPr txBox="1">
            <a:spLocks noChangeArrowheads="1"/>
          </p:cNvSpPr>
          <p:nvPr/>
        </p:nvSpPr>
        <p:spPr bwMode="auto">
          <a:xfrm>
            <a:off x="2987675" y="391953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E</a:t>
            </a:r>
            <a:r>
              <a:rPr lang="en-US" altLang="en-US" baseline="-25000">
                <a:latin typeface="Bookman Old Style" pitchFamily="18" charset="0"/>
              </a:rPr>
              <a:t>min</a:t>
            </a:r>
            <a:r>
              <a:rPr lang="en-US" altLang="en-US">
                <a:latin typeface="Bookman Old Style" pitchFamily="18" charset="0"/>
              </a:rPr>
              <a:t>=10 </a:t>
            </a:r>
            <a:endParaRPr lang="en-US" altLang="en-US" baseline="-25000">
              <a:latin typeface="Bookman Old Style" pitchFamily="18" charset="0"/>
            </a:endParaRPr>
          </a:p>
        </p:txBody>
      </p:sp>
      <p:sp>
        <p:nvSpPr>
          <p:cNvPr id="9228" name="Text Box 30"/>
          <p:cNvSpPr txBox="1">
            <a:spLocks noChangeArrowheads="1"/>
          </p:cNvSpPr>
          <p:nvPr/>
        </p:nvSpPr>
        <p:spPr bwMode="auto">
          <a:xfrm>
            <a:off x="4500563" y="3919538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E</a:t>
            </a:r>
            <a:r>
              <a:rPr lang="en-US" altLang="en-US" baseline="-25000">
                <a:latin typeface="Bookman Old Style" pitchFamily="18" charset="0"/>
              </a:rPr>
              <a:t>max</a:t>
            </a:r>
            <a:r>
              <a:rPr lang="en-US" altLang="en-US">
                <a:latin typeface="Bookman Old Style" pitchFamily="18" charset="0"/>
              </a:rPr>
              <a:t>=14</a:t>
            </a:r>
            <a:endParaRPr lang="en-US" altLang="en-US" baseline="-25000">
              <a:latin typeface="Bookman Old Style" pitchFamily="18" charset="0"/>
            </a:endParaRPr>
          </a:p>
        </p:txBody>
      </p:sp>
      <p:sp>
        <p:nvSpPr>
          <p:cNvPr id="9229" name="Line 31"/>
          <p:cNvSpPr>
            <a:spLocks noChangeShapeType="1"/>
          </p:cNvSpPr>
          <p:nvPr/>
        </p:nvSpPr>
        <p:spPr bwMode="auto">
          <a:xfrm>
            <a:off x="5219700" y="3638550"/>
            <a:ext cx="287338" cy="0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32"/>
          <p:cNvSpPr>
            <a:spLocks noChangeShapeType="1"/>
          </p:cNvSpPr>
          <p:nvPr/>
        </p:nvSpPr>
        <p:spPr bwMode="auto">
          <a:xfrm>
            <a:off x="2987675" y="3638550"/>
            <a:ext cx="288925" cy="0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" name="Line 36"/>
          <p:cNvSpPr>
            <a:spLocks noChangeShapeType="1"/>
          </p:cNvSpPr>
          <p:nvPr/>
        </p:nvSpPr>
        <p:spPr bwMode="auto">
          <a:xfrm>
            <a:off x="7885113" y="3638550"/>
            <a:ext cx="288925" cy="0"/>
          </a:xfrm>
          <a:prstGeom prst="line">
            <a:avLst/>
          </a:prstGeom>
          <a:noFill/>
          <a:ln w="28575">
            <a:solidFill>
              <a:srgbClr val="339933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Text Box 37"/>
          <p:cNvSpPr txBox="1">
            <a:spLocks noChangeArrowheads="1"/>
          </p:cNvSpPr>
          <p:nvPr/>
        </p:nvSpPr>
        <p:spPr bwMode="auto">
          <a:xfrm>
            <a:off x="5580063" y="3133725"/>
            <a:ext cx="24495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700">
                <a:latin typeface="Bookman Old Style" pitchFamily="18" charset="0"/>
              </a:rPr>
              <a:t>Instrinsic (I) Incubation period</a:t>
            </a:r>
          </a:p>
        </p:txBody>
      </p:sp>
      <p:sp>
        <p:nvSpPr>
          <p:cNvPr id="9233" name="Line 38"/>
          <p:cNvSpPr>
            <a:spLocks noChangeShapeType="1"/>
          </p:cNvSpPr>
          <p:nvPr/>
        </p:nvSpPr>
        <p:spPr bwMode="auto">
          <a:xfrm>
            <a:off x="5580063" y="3638550"/>
            <a:ext cx="288925" cy="0"/>
          </a:xfrm>
          <a:prstGeom prst="line">
            <a:avLst/>
          </a:prstGeom>
          <a:noFill/>
          <a:ln w="28575">
            <a:solidFill>
              <a:srgbClr val="339933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Line 39"/>
          <p:cNvSpPr>
            <a:spLocks noChangeShapeType="1"/>
          </p:cNvSpPr>
          <p:nvPr/>
        </p:nvSpPr>
        <p:spPr bwMode="auto">
          <a:xfrm>
            <a:off x="8172450" y="3355975"/>
            <a:ext cx="0" cy="100965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Text Box 40"/>
          <p:cNvSpPr txBox="1">
            <a:spLocks noChangeArrowheads="1"/>
          </p:cNvSpPr>
          <p:nvPr/>
        </p:nvSpPr>
        <p:spPr bwMode="auto">
          <a:xfrm>
            <a:off x="5508625" y="3919538"/>
            <a:ext cx="1008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I</a:t>
            </a:r>
            <a:r>
              <a:rPr lang="en-US" altLang="en-US" baseline="-25000">
                <a:latin typeface="Bookman Old Style" pitchFamily="18" charset="0"/>
              </a:rPr>
              <a:t>min</a:t>
            </a:r>
            <a:r>
              <a:rPr lang="en-US" altLang="en-US">
                <a:latin typeface="Bookman Old Style" pitchFamily="18" charset="0"/>
              </a:rPr>
              <a:t>=5</a:t>
            </a:r>
            <a:endParaRPr lang="en-US" altLang="en-US" baseline="-25000">
              <a:latin typeface="Bookman Old Style" pitchFamily="18" charset="0"/>
            </a:endParaRPr>
          </a:p>
        </p:txBody>
      </p:sp>
      <p:sp>
        <p:nvSpPr>
          <p:cNvPr id="9236" name="Text Box 41"/>
          <p:cNvSpPr txBox="1">
            <a:spLocks noChangeArrowheads="1"/>
          </p:cNvSpPr>
          <p:nvPr/>
        </p:nvSpPr>
        <p:spPr bwMode="auto">
          <a:xfrm>
            <a:off x="7307263" y="3919538"/>
            <a:ext cx="1081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I</a:t>
            </a:r>
            <a:r>
              <a:rPr lang="en-US" altLang="en-US" baseline="-25000">
                <a:latin typeface="Bookman Old Style" pitchFamily="18" charset="0"/>
              </a:rPr>
              <a:t>max</a:t>
            </a:r>
            <a:r>
              <a:rPr lang="en-US" altLang="en-US">
                <a:latin typeface="Bookman Old Style" pitchFamily="18" charset="0"/>
              </a:rPr>
              <a:t>=8</a:t>
            </a:r>
            <a:endParaRPr lang="en-US" altLang="en-US" baseline="-25000">
              <a:latin typeface="Bookman Old Style" pitchFamily="18" charset="0"/>
            </a:endParaRPr>
          </a:p>
        </p:txBody>
      </p:sp>
      <p:sp>
        <p:nvSpPr>
          <p:cNvPr id="9237" name="Text Box 42"/>
          <p:cNvSpPr txBox="1">
            <a:spLocks noChangeArrowheads="1"/>
          </p:cNvSpPr>
          <p:nvPr/>
        </p:nvSpPr>
        <p:spPr bwMode="auto">
          <a:xfrm>
            <a:off x="395288" y="3924300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L</a:t>
            </a:r>
            <a:r>
              <a:rPr lang="en-US" altLang="en-US" baseline="-25000">
                <a:latin typeface="Bookman Old Style" pitchFamily="18" charset="0"/>
              </a:rPr>
              <a:t>min</a:t>
            </a:r>
            <a:r>
              <a:rPr lang="en-US" altLang="en-US">
                <a:latin typeface="Bookman Old Style" pitchFamily="18" charset="0"/>
              </a:rPr>
              <a:t>=4</a:t>
            </a:r>
            <a:endParaRPr lang="en-US" altLang="en-US" baseline="-25000">
              <a:latin typeface="Bookman Old Style" pitchFamily="18" charset="0"/>
            </a:endParaRPr>
          </a:p>
        </p:txBody>
      </p:sp>
      <p:sp>
        <p:nvSpPr>
          <p:cNvPr id="9241" name="Rectangle 48"/>
          <p:cNvSpPr>
            <a:spLocks noChangeArrowheads="1"/>
          </p:cNvSpPr>
          <p:nvPr/>
        </p:nvSpPr>
        <p:spPr bwMode="auto">
          <a:xfrm>
            <a:off x="6256338" y="1744663"/>
            <a:ext cx="144462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2" name="Rectangle 49"/>
          <p:cNvSpPr>
            <a:spLocks noChangeArrowheads="1"/>
          </p:cNvSpPr>
          <p:nvPr/>
        </p:nvSpPr>
        <p:spPr bwMode="auto">
          <a:xfrm>
            <a:off x="673100" y="4857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2800" b="1">
                <a:latin typeface="Bookman Old Style" pitchFamily="18" charset="0"/>
              </a:rPr>
              <a:t>Transmission cycle</a:t>
            </a:r>
          </a:p>
        </p:txBody>
      </p:sp>
      <p:sp>
        <p:nvSpPr>
          <p:cNvPr id="9243" name="Text Box 50"/>
          <p:cNvSpPr txBox="1">
            <a:spLocks noChangeArrowheads="1"/>
          </p:cNvSpPr>
          <p:nvPr/>
        </p:nvSpPr>
        <p:spPr bwMode="auto">
          <a:xfrm>
            <a:off x="4356100" y="1708150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Mosquito refeeds/ transmits virus</a:t>
            </a:r>
          </a:p>
        </p:txBody>
      </p:sp>
      <p:sp>
        <p:nvSpPr>
          <p:cNvPr id="9244" name="Line 51"/>
          <p:cNvSpPr>
            <a:spLocks noChangeShapeType="1"/>
          </p:cNvSpPr>
          <p:nvPr/>
        </p:nvSpPr>
        <p:spPr bwMode="auto">
          <a:xfrm>
            <a:off x="5508625" y="2486025"/>
            <a:ext cx="0" cy="86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Text Box 52"/>
          <p:cNvSpPr txBox="1">
            <a:spLocks noChangeArrowheads="1"/>
          </p:cNvSpPr>
          <p:nvPr/>
        </p:nvSpPr>
        <p:spPr bwMode="auto">
          <a:xfrm>
            <a:off x="7235825" y="1708150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Symptom start</a:t>
            </a:r>
          </a:p>
        </p:txBody>
      </p:sp>
      <p:sp>
        <p:nvSpPr>
          <p:cNvPr id="9246" name="Line 53"/>
          <p:cNvSpPr>
            <a:spLocks noChangeShapeType="1"/>
          </p:cNvSpPr>
          <p:nvPr/>
        </p:nvSpPr>
        <p:spPr bwMode="auto">
          <a:xfrm>
            <a:off x="8172450" y="2486025"/>
            <a:ext cx="0" cy="7921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7" name="Rectangle 54"/>
          <p:cNvSpPr>
            <a:spLocks noChangeArrowheads="1"/>
          </p:cNvSpPr>
          <p:nvPr/>
        </p:nvSpPr>
        <p:spPr bwMode="auto">
          <a:xfrm>
            <a:off x="6588125" y="2205038"/>
            <a:ext cx="14446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8" name="Text Box 55"/>
          <p:cNvSpPr txBox="1">
            <a:spLocks noChangeArrowheads="1"/>
          </p:cNvSpPr>
          <p:nvPr/>
        </p:nvSpPr>
        <p:spPr bwMode="auto">
          <a:xfrm>
            <a:off x="1187450" y="4789488"/>
            <a:ext cx="8569325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Bookman Old Style" pitchFamily="18" charset="0"/>
              </a:rPr>
              <a:t>So, minimum lag time or 2</a:t>
            </a:r>
            <a:r>
              <a:rPr lang="en-US" altLang="en-US" sz="2400" baseline="30000">
                <a:latin typeface="Bookman Old Style" pitchFamily="18" charset="0"/>
              </a:rPr>
              <a:t>ry</a:t>
            </a:r>
            <a:r>
              <a:rPr lang="en-US" altLang="en-US" sz="2400">
                <a:latin typeface="Bookman Old Style" pitchFamily="18" charset="0"/>
              </a:rPr>
              <a:t> case could be 	(L</a:t>
            </a:r>
            <a:r>
              <a:rPr lang="en-US" altLang="en-US" sz="2400" baseline="-25000">
                <a:latin typeface="Bookman Old Style" pitchFamily="18" charset="0"/>
              </a:rPr>
              <a:t>min</a:t>
            </a:r>
            <a:r>
              <a:rPr lang="en-US" altLang="en-US" sz="2400">
                <a:latin typeface="Bookman Old Style" pitchFamily="18" charset="0"/>
              </a:rPr>
              <a:t>+E</a:t>
            </a:r>
            <a:r>
              <a:rPr lang="en-US" altLang="en-US" sz="2400" baseline="-25000">
                <a:latin typeface="Bookman Old Style" pitchFamily="18" charset="0"/>
              </a:rPr>
              <a:t>min</a:t>
            </a:r>
            <a:r>
              <a:rPr lang="en-US" altLang="en-US" sz="2400">
                <a:latin typeface="Bookman Old Style" pitchFamily="18" charset="0"/>
              </a:rPr>
              <a:t>+I</a:t>
            </a:r>
            <a:r>
              <a:rPr lang="en-US" altLang="en-US" sz="2400" baseline="-25000">
                <a:latin typeface="Bookman Old Style" pitchFamily="18" charset="0"/>
              </a:rPr>
              <a:t>min</a:t>
            </a:r>
            <a:r>
              <a:rPr lang="en-US" altLang="en-US" sz="2400">
                <a:latin typeface="Bookman Old Style" pitchFamily="18" charset="0"/>
              </a:rPr>
              <a:t>=4+10+5=19)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Bookman Old Style" pitchFamily="18" charset="0"/>
              </a:rPr>
              <a:t>      maximum lag time could be 	(L</a:t>
            </a:r>
            <a:r>
              <a:rPr lang="en-US" altLang="en-US" sz="2400" baseline="-25000">
                <a:latin typeface="Bookman Old Style" pitchFamily="18" charset="0"/>
              </a:rPr>
              <a:t>max</a:t>
            </a:r>
            <a:r>
              <a:rPr lang="en-US" altLang="en-US" sz="2400">
                <a:latin typeface="Bookman Old Style" pitchFamily="18" charset="0"/>
              </a:rPr>
              <a:t>+E</a:t>
            </a:r>
            <a:r>
              <a:rPr lang="en-US" altLang="en-US" sz="2400" baseline="-25000">
                <a:latin typeface="Bookman Old Style" pitchFamily="18" charset="0"/>
              </a:rPr>
              <a:t>max</a:t>
            </a:r>
            <a:r>
              <a:rPr lang="en-US" altLang="en-US" sz="2400">
                <a:latin typeface="Bookman Old Style" pitchFamily="18" charset="0"/>
              </a:rPr>
              <a:t>+I</a:t>
            </a:r>
            <a:r>
              <a:rPr lang="en-US" altLang="en-US" sz="2400" baseline="-25000">
                <a:latin typeface="Bookman Old Style" pitchFamily="18" charset="0"/>
              </a:rPr>
              <a:t>max</a:t>
            </a:r>
            <a:r>
              <a:rPr lang="en-US" altLang="en-US" sz="2400">
                <a:latin typeface="Bookman Old Style" pitchFamily="18" charset="0"/>
              </a:rPr>
              <a:t>=12+14+8=34) </a:t>
            </a:r>
          </a:p>
        </p:txBody>
      </p:sp>
      <p:sp>
        <p:nvSpPr>
          <p:cNvPr id="9249" name="Text Box 56"/>
          <p:cNvSpPr txBox="1">
            <a:spLocks noChangeArrowheads="1"/>
          </p:cNvSpPr>
          <p:nvPr/>
        </p:nvSpPr>
        <p:spPr bwMode="auto">
          <a:xfrm>
            <a:off x="1979613" y="393223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Bookman Old Style" pitchFamily="18" charset="0"/>
              </a:rPr>
              <a:t>L</a:t>
            </a:r>
            <a:r>
              <a:rPr lang="en-US" altLang="en-US" baseline="-25000">
                <a:latin typeface="Bookman Old Style" pitchFamily="18" charset="0"/>
              </a:rPr>
              <a:t>max</a:t>
            </a:r>
            <a:r>
              <a:rPr lang="en-US" altLang="en-US">
                <a:latin typeface="Bookman Old Style" pitchFamily="18" charset="0"/>
              </a:rPr>
              <a:t>=12</a:t>
            </a:r>
            <a:endParaRPr lang="en-US" altLang="en-US" baseline="-25000">
              <a:latin typeface="Bookman Old Style" pitchFamily="18" charset="0"/>
            </a:endParaRPr>
          </a:p>
        </p:txBody>
      </p:sp>
      <p:sp>
        <p:nvSpPr>
          <p:cNvPr id="9250" name="Rectangle 57"/>
          <p:cNvSpPr>
            <a:spLocks noChangeArrowheads="1"/>
          </p:cNvSpPr>
          <p:nvPr/>
        </p:nvSpPr>
        <p:spPr bwMode="auto">
          <a:xfrm>
            <a:off x="6386513" y="2347913"/>
            <a:ext cx="144462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41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8229600" cy="920750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latin typeface="Bookman Old Style" pitchFamily="18" charset="0"/>
              </a:rPr>
              <a:t>Conceptual framework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2268538" y="1412875"/>
            <a:ext cx="2160587" cy="86360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DF/DHF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primary case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2052638" y="2565400"/>
            <a:ext cx="2735262" cy="86360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DF/DHF control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(space spraying)</a:t>
            </a:r>
          </a:p>
        </p:txBody>
      </p:sp>
      <p:sp>
        <p:nvSpPr>
          <p:cNvPr id="320521" name="Text Box 9"/>
          <p:cNvSpPr txBox="1">
            <a:spLocks noChangeArrowheads="1"/>
          </p:cNvSpPr>
          <p:nvPr/>
        </p:nvSpPr>
        <p:spPr bwMode="auto">
          <a:xfrm>
            <a:off x="1895475" y="4230688"/>
            <a:ext cx="3024188" cy="71120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2 </a:t>
            </a:r>
            <a:r>
              <a:rPr lang="en-US" altLang="en-US" sz="2000" baseline="30000">
                <a:latin typeface="Bookman Old Style" pitchFamily="18" charset="0"/>
              </a:rPr>
              <a:t>ry</a:t>
            </a:r>
            <a:r>
              <a:rPr lang="en-US" altLang="en-US" sz="2000">
                <a:latin typeface="Bookman Old Style" pitchFamily="18" charset="0"/>
              </a:rPr>
              <a:t> case, 3 </a:t>
            </a:r>
            <a:r>
              <a:rPr lang="en-US" altLang="en-US" sz="2000" baseline="30000">
                <a:latin typeface="Bookman Old Style" pitchFamily="18" charset="0"/>
              </a:rPr>
              <a:t>rd</a:t>
            </a:r>
            <a:r>
              <a:rPr lang="en-US" altLang="en-US" sz="2000">
                <a:latin typeface="Bookman Old Style" pitchFamily="18" charset="0"/>
              </a:rPr>
              <a:t> case occurrence</a:t>
            </a:r>
          </a:p>
        </p:txBody>
      </p:sp>
      <p:sp>
        <p:nvSpPr>
          <p:cNvPr id="320530" name="Line 18"/>
          <p:cNvSpPr>
            <a:spLocks noChangeShapeType="1"/>
          </p:cNvSpPr>
          <p:nvPr/>
        </p:nvSpPr>
        <p:spPr bwMode="auto">
          <a:xfrm>
            <a:off x="3421063" y="2133600"/>
            <a:ext cx="0" cy="431800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32" name="Line 20"/>
          <p:cNvSpPr>
            <a:spLocks noChangeShapeType="1"/>
          </p:cNvSpPr>
          <p:nvPr/>
        </p:nvSpPr>
        <p:spPr bwMode="auto">
          <a:xfrm flipV="1">
            <a:off x="2051050" y="5287963"/>
            <a:ext cx="4610100" cy="0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33" name="Line 21"/>
          <p:cNvSpPr>
            <a:spLocks noChangeShapeType="1"/>
          </p:cNvSpPr>
          <p:nvPr/>
        </p:nvSpPr>
        <p:spPr bwMode="auto">
          <a:xfrm>
            <a:off x="6661150" y="5287963"/>
            <a:ext cx="0" cy="215900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34" name="Line 22"/>
          <p:cNvSpPr>
            <a:spLocks noChangeShapeType="1"/>
          </p:cNvSpPr>
          <p:nvPr/>
        </p:nvSpPr>
        <p:spPr bwMode="auto">
          <a:xfrm>
            <a:off x="2051050" y="5280025"/>
            <a:ext cx="0" cy="215900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35" name="Text Box 23"/>
          <p:cNvSpPr txBox="1">
            <a:spLocks noChangeArrowheads="1"/>
          </p:cNvSpPr>
          <p:nvPr/>
        </p:nvSpPr>
        <p:spPr bwMode="auto">
          <a:xfrm>
            <a:off x="1044575" y="5503863"/>
            <a:ext cx="1944688" cy="71120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Not Coverage sprayed area</a:t>
            </a:r>
          </a:p>
        </p:txBody>
      </p:sp>
      <p:sp>
        <p:nvSpPr>
          <p:cNvPr id="320536" name="Text Box 24"/>
          <p:cNvSpPr txBox="1">
            <a:spLocks noChangeArrowheads="1"/>
          </p:cNvSpPr>
          <p:nvPr/>
        </p:nvSpPr>
        <p:spPr bwMode="auto">
          <a:xfrm>
            <a:off x="3276600" y="5503863"/>
            <a:ext cx="1655763" cy="71120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Delay time of spraying </a:t>
            </a:r>
          </a:p>
        </p:txBody>
      </p:sp>
      <p:sp>
        <p:nvSpPr>
          <p:cNvPr id="320537" name="Text Box 25"/>
          <p:cNvSpPr txBox="1">
            <a:spLocks noChangeArrowheads="1"/>
          </p:cNvSpPr>
          <p:nvPr/>
        </p:nvSpPr>
        <p:spPr bwMode="auto">
          <a:xfrm>
            <a:off x="5186363" y="5503863"/>
            <a:ext cx="2940050" cy="101600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Co-factor                        ■ in-appropriate env., housing condition</a:t>
            </a:r>
          </a:p>
        </p:txBody>
      </p:sp>
      <p:sp>
        <p:nvSpPr>
          <p:cNvPr id="320539" name="Line 27"/>
          <p:cNvSpPr>
            <a:spLocks noChangeShapeType="1"/>
          </p:cNvSpPr>
          <p:nvPr/>
        </p:nvSpPr>
        <p:spPr bwMode="auto">
          <a:xfrm>
            <a:off x="4068763" y="5287963"/>
            <a:ext cx="0" cy="215900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40" name="Line 28"/>
          <p:cNvSpPr>
            <a:spLocks noChangeShapeType="1"/>
          </p:cNvSpPr>
          <p:nvPr/>
        </p:nvSpPr>
        <p:spPr bwMode="auto">
          <a:xfrm>
            <a:off x="4787900" y="2997200"/>
            <a:ext cx="1441450" cy="0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41" name="Text Box 29"/>
          <p:cNvSpPr txBox="1">
            <a:spLocks noChangeArrowheads="1"/>
          </p:cNvSpPr>
          <p:nvPr/>
        </p:nvSpPr>
        <p:spPr bwMode="auto">
          <a:xfrm>
            <a:off x="6229350" y="2781300"/>
            <a:ext cx="1944688" cy="40640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No 2 </a:t>
            </a:r>
            <a:r>
              <a:rPr lang="en-US" altLang="en-US" sz="2000" baseline="30000">
                <a:latin typeface="Bookman Old Style" pitchFamily="18" charset="0"/>
              </a:rPr>
              <a:t>ry</a:t>
            </a:r>
            <a:r>
              <a:rPr lang="en-US" altLang="en-US" sz="2000">
                <a:latin typeface="Bookman Old Style" pitchFamily="18" charset="0"/>
              </a:rPr>
              <a:t> case</a:t>
            </a:r>
          </a:p>
        </p:txBody>
      </p:sp>
      <p:sp>
        <p:nvSpPr>
          <p:cNvPr id="320542" name="Text Box 30"/>
          <p:cNvSpPr txBox="1">
            <a:spLocks noChangeArrowheads="1"/>
          </p:cNvSpPr>
          <p:nvPr/>
        </p:nvSpPr>
        <p:spPr bwMode="auto">
          <a:xfrm>
            <a:off x="4933950" y="2527300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CC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effective</a:t>
            </a:r>
          </a:p>
        </p:txBody>
      </p:sp>
      <p:sp>
        <p:nvSpPr>
          <p:cNvPr id="320543" name="Line 31"/>
          <p:cNvSpPr>
            <a:spLocks noChangeShapeType="1"/>
          </p:cNvSpPr>
          <p:nvPr/>
        </p:nvSpPr>
        <p:spPr bwMode="auto">
          <a:xfrm flipH="1">
            <a:off x="3419475" y="3429000"/>
            <a:ext cx="1588" cy="792163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44" name="Text Box 32"/>
          <p:cNvSpPr txBox="1">
            <a:spLocks noChangeArrowheads="1"/>
          </p:cNvSpPr>
          <p:nvPr/>
        </p:nvSpPr>
        <p:spPr bwMode="auto">
          <a:xfrm>
            <a:off x="3492500" y="3789363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Bookman Old Style" pitchFamily="18" charset="0"/>
              </a:rPr>
              <a:t>ineffective</a:t>
            </a:r>
          </a:p>
        </p:txBody>
      </p:sp>
      <p:sp>
        <p:nvSpPr>
          <p:cNvPr id="320545" name="Line 33"/>
          <p:cNvSpPr>
            <a:spLocks noChangeShapeType="1"/>
          </p:cNvSpPr>
          <p:nvPr/>
        </p:nvSpPr>
        <p:spPr bwMode="auto">
          <a:xfrm>
            <a:off x="3421063" y="4927600"/>
            <a:ext cx="0" cy="360363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46" name="Rectangle 34"/>
          <p:cNvSpPr>
            <a:spLocks noChangeArrowheads="1"/>
          </p:cNvSpPr>
          <p:nvPr/>
        </p:nvSpPr>
        <p:spPr bwMode="auto">
          <a:xfrm>
            <a:off x="755650" y="3790950"/>
            <a:ext cx="7704138" cy="29511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47" name="Text Box 35"/>
          <p:cNvSpPr txBox="1">
            <a:spLocks noChangeArrowheads="1"/>
          </p:cNvSpPr>
          <p:nvPr/>
        </p:nvSpPr>
        <p:spPr bwMode="auto">
          <a:xfrm>
            <a:off x="6985000" y="1822450"/>
            <a:ext cx="21955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900">
                <a:latin typeface="Bookman Old Style" pitchFamily="18" charset="0"/>
              </a:rPr>
              <a:t>index without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900">
                <a:latin typeface="Bookman Old Style" pitchFamily="18" charset="0"/>
              </a:rPr>
              <a:t>2 </a:t>
            </a:r>
            <a:r>
              <a:rPr lang="en-US" altLang="en-US" sz="1900" baseline="30000">
                <a:latin typeface="Bookman Old Style" pitchFamily="18" charset="0"/>
              </a:rPr>
              <a:t>ry</a:t>
            </a:r>
            <a:r>
              <a:rPr lang="en-US" altLang="en-US" sz="1900">
                <a:latin typeface="Bookman Old Style" pitchFamily="18" charset="0"/>
              </a:rPr>
              <a:t> case</a:t>
            </a:r>
          </a:p>
        </p:txBody>
      </p:sp>
      <p:sp>
        <p:nvSpPr>
          <p:cNvPr id="320549" name="Text Box 37"/>
          <p:cNvSpPr txBox="1">
            <a:spLocks noChangeArrowheads="1"/>
          </p:cNvSpPr>
          <p:nvPr/>
        </p:nvSpPr>
        <p:spPr bwMode="auto">
          <a:xfrm>
            <a:off x="107950" y="2614613"/>
            <a:ext cx="17748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>
                <a:latin typeface="Bookman Old Style" pitchFamily="18" charset="0"/>
              </a:rPr>
              <a:t>index with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900">
                <a:latin typeface="Bookman Old Style" pitchFamily="18" charset="0"/>
              </a:rPr>
              <a:t> 2 </a:t>
            </a:r>
            <a:r>
              <a:rPr lang="en-US" altLang="en-US" sz="1900" baseline="30000">
                <a:latin typeface="Bookman Old Style" pitchFamily="18" charset="0"/>
              </a:rPr>
              <a:t>ry</a:t>
            </a:r>
            <a:r>
              <a:rPr lang="en-US" altLang="en-US" sz="1900">
                <a:latin typeface="Bookman Old Style" pitchFamily="18" charset="0"/>
              </a:rPr>
              <a:t> case</a:t>
            </a:r>
          </a:p>
        </p:txBody>
      </p:sp>
      <p:sp>
        <p:nvSpPr>
          <p:cNvPr id="320550" name="Line 38"/>
          <p:cNvSpPr>
            <a:spLocks noChangeShapeType="1"/>
          </p:cNvSpPr>
          <p:nvPr/>
        </p:nvSpPr>
        <p:spPr bwMode="auto">
          <a:xfrm>
            <a:off x="4429125" y="1773238"/>
            <a:ext cx="2663825" cy="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51" name="Line 39"/>
          <p:cNvSpPr>
            <a:spLocks noChangeShapeType="1"/>
          </p:cNvSpPr>
          <p:nvPr/>
        </p:nvSpPr>
        <p:spPr bwMode="auto">
          <a:xfrm>
            <a:off x="7092950" y="1773238"/>
            <a:ext cx="0" cy="935037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52" name="Line 40"/>
          <p:cNvSpPr>
            <a:spLocks noChangeShapeType="1"/>
          </p:cNvSpPr>
          <p:nvPr/>
        </p:nvSpPr>
        <p:spPr bwMode="auto">
          <a:xfrm flipH="1">
            <a:off x="1476375" y="1773238"/>
            <a:ext cx="792163" cy="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53" name="Line 41"/>
          <p:cNvSpPr>
            <a:spLocks noChangeShapeType="1"/>
          </p:cNvSpPr>
          <p:nvPr/>
        </p:nvSpPr>
        <p:spPr bwMode="auto">
          <a:xfrm>
            <a:off x="1476375" y="1773238"/>
            <a:ext cx="0" cy="2808287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54" name="Line 42"/>
          <p:cNvSpPr>
            <a:spLocks noChangeShapeType="1"/>
          </p:cNvSpPr>
          <p:nvPr/>
        </p:nvSpPr>
        <p:spPr bwMode="auto">
          <a:xfrm>
            <a:off x="1476375" y="4581525"/>
            <a:ext cx="431800" cy="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6" grpId="0" animBg="1"/>
      <p:bldP spid="320518" grpId="0" animBg="1"/>
      <p:bldP spid="320521" grpId="0" animBg="1"/>
      <p:bldP spid="320530" grpId="0" animBg="1"/>
      <p:bldP spid="320532" grpId="0" animBg="1"/>
      <p:bldP spid="320533" grpId="0" animBg="1"/>
      <p:bldP spid="320534" grpId="0" animBg="1"/>
      <p:bldP spid="320535" grpId="0" animBg="1"/>
      <p:bldP spid="320536" grpId="0" animBg="1"/>
      <p:bldP spid="320537" grpId="0" animBg="1"/>
      <p:bldP spid="320539" grpId="0" animBg="1"/>
      <p:bldP spid="320540" grpId="0" animBg="1"/>
      <p:bldP spid="320541" grpId="0" animBg="1"/>
      <p:bldP spid="320542" grpId="0"/>
      <p:bldP spid="320543" grpId="0" animBg="1"/>
      <p:bldP spid="320544" grpId="0"/>
      <p:bldP spid="320545" grpId="0" animBg="1"/>
      <p:bldP spid="320546" grpId="0" animBg="1"/>
      <p:bldP spid="320547" grpId="0"/>
      <p:bldP spid="320549" grpId="0"/>
      <p:bldP spid="320550" grpId="0" animBg="1"/>
      <p:bldP spid="320551" grpId="0" animBg="1"/>
      <p:bldP spid="320552" grpId="0" animBg="1"/>
      <p:bldP spid="320553" grpId="0" animBg="1"/>
      <p:bldP spid="3205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270875" cy="57324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800" smtClean="0">
                <a:latin typeface="Bookman Old Style" pitchFamily="18" charset="0"/>
              </a:rPr>
              <a:t>Primary case	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mtClean="0">
                <a:latin typeface="Bookman Old Style" pitchFamily="18" charset="0"/>
              </a:rPr>
              <a:t>New case that occurred in the community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en-US" sz="2800" smtClean="0">
              <a:latin typeface="Bookman Old Style" pitchFamily="18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en-US" sz="2800" smtClean="0">
              <a:latin typeface="Bookman Old Style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2800" smtClean="0">
                <a:latin typeface="Bookman Old Style" pitchFamily="18" charset="0"/>
              </a:rPr>
              <a:t>Index case</a:t>
            </a:r>
          </a:p>
          <a:p>
            <a:pPr lvl="1" eaLnBrk="1" hangingPunct="1"/>
            <a:r>
              <a:rPr lang="en-US" altLang="en-US" smtClean="0">
                <a:latin typeface="Bookman Old Style" pitchFamily="18" charset="0"/>
              </a:rPr>
              <a:t>Primary case</a:t>
            </a:r>
          </a:p>
          <a:p>
            <a:pPr lvl="1" eaLnBrk="1" hangingPunct="1"/>
            <a:r>
              <a:rPr lang="en-US" altLang="en-US" smtClean="0">
                <a:latin typeface="Bookman Old Style" pitchFamily="18" charset="0"/>
              </a:rPr>
              <a:t>Disease spreading within 20-35 days  after onset of illness </a:t>
            </a:r>
          </a:p>
          <a:p>
            <a:pPr lvl="1" eaLnBrk="1" hangingPunct="1"/>
            <a:r>
              <a:rPr lang="en-US" altLang="en-US" smtClean="0">
                <a:latin typeface="Bookman Old Style" pitchFamily="18" charset="0"/>
              </a:rPr>
              <a:t>Spreading area within the radius of 100 meters from their house</a:t>
            </a: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4067175" y="2349500"/>
            <a:ext cx="3744913" cy="20875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Oval 5"/>
          <p:cNvSpPr>
            <a:spLocks noChangeArrowheads="1"/>
          </p:cNvSpPr>
          <p:nvPr/>
        </p:nvSpPr>
        <p:spPr bwMode="auto">
          <a:xfrm>
            <a:off x="5651500" y="2492375"/>
            <a:ext cx="1584325" cy="151130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333375"/>
            <a:ext cx="8212137" cy="901700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latin typeface="Bookman Old Style" pitchFamily="18" charset="0"/>
              </a:rPr>
              <a:t>Operational definition </a:t>
            </a:r>
          </a:p>
        </p:txBody>
      </p:sp>
      <p:sp>
        <p:nvSpPr>
          <p:cNvPr id="123908" name="Oval 4"/>
          <p:cNvSpPr>
            <a:spLocks noChangeArrowheads="1"/>
          </p:cNvSpPr>
          <p:nvPr/>
        </p:nvSpPr>
        <p:spPr bwMode="auto">
          <a:xfrm>
            <a:off x="4500563" y="2565400"/>
            <a:ext cx="1584325" cy="151130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123911" name="Oval 7"/>
          <p:cNvSpPr>
            <a:spLocks noChangeArrowheads="1"/>
          </p:cNvSpPr>
          <p:nvPr/>
        </p:nvSpPr>
        <p:spPr bwMode="auto">
          <a:xfrm>
            <a:off x="4356100" y="2565400"/>
            <a:ext cx="144463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2" name="Oval 8"/>
          <p:cNvSpPr>
            <a:spLocks noChangeArrowheads="1"/>
          </p:cNvSpPr>
          <p:nvPr/>
        </p:nvSpPr>
        <p:spPr bwMode="auto">
          <a:xfrm>
            <a:off x="4427538" y="3860800"/>
            <a:ext cx="144462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3" name="Oval 9"/>
          <p:cNvSpPr>
            <a:spLocks noChangeArrowheads="1"/>
          </p:cNvSpPr>
          <p:nvPr/>
        </p:nvSpPr>
        <p:spPr bwMode="auto">
          <a:xfrm>
            <a:off x="6443663" y="3213100"/>
            <a:ext cx="144462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4" name="Oval 10"/>
          <p:cNvSpPr>
            <a:spLocks noChangeArrowheads="1"/>
          </p:cNvSpPr>
          <p:nvPr/>
        </p:nvSpPr>
        <p:spPr bwMode="auto">
          <a:xfrm>
            <a:off x="5219700" y="3213100"/>
            <a:ext cx="144463" cy="1428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6" name="Oval 12"/>
          <p:cNvSpPr>
            <a:spLocks noChangeArrowheads="1"/>
          </p:cNvSpPr>
          <p:nvPr/>
        </p:nvSpPr>
        <p:spPr bwMode="auto">
          <a:xfrm>
            <a:off x="5724525" y="3068638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8" name="Text Box 14"/>
          <p:cNvSpPr txBox="1">
            <a:spLocks noChangeArrowheads="1"/>
          </p:cNvSpPr>
          <p:nvPr/>
        </p:nvSpPr>
        <p:spPr bwMode="auto">
          <a:xfrm>
            <a:off x="3995738" y="2636838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3995738" y="4005263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123920" name="Text Box 16"/>
          <p:cNvSpPr txBox="1">
            <a:spLocks noChangeArrowheads="1"/>
          </p:cNvSpPr>
          <p:nvPr/>
        </p:nvSpPr>
        <p:spPr bwMode="auto">
          <a:xfrm>
            <a:off x="6156325" y="342900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4716463" y="3284538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 </a:t>
            </a:r>
            <a:r>
              <a:rPr lang="en-US" altLang="en-US" baseline="30000"/>
              <a:t>st</a:t>
            </a:r>
            <a:r>
              <a:rPr lang="en-US" altLang="en-US"/>
              <a:t> case</a:t>
            </a:r>
          </a:p>
        </p:txBody>
      </p:sp>
      <p:sp>
        <p:nvSpPr>
          <p:cNvPr id="123923" name="Text Box 19"/>
          <p:cNvSpPr txBox="1">
            <a:spLocks noChangeArrowheads="1"/>
          </p:cNvSpPr>
          <p:nvPr/>
        </p:nvSpPr>
        <p:spPr bwMode="auto">
          <a:xfrm>
            <a:off x="5435600" y="277495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2 </a:t>
            </a:r>
            <a:r>
              <a:rPr lang="en-US" altLang="en-US" baseline="30000"/>
              <a:t>ry</a:t>
            </a:r>
            <a:r>
              <a:rPr lang="en-US" altLang="en-US"/>
              <a:t> case</a:t>
            </a:r>
          </a:p>
        </p:txBody>
      </p:sp>
      <p:sp>
        <p:nvSpPr>
          <p:cNvPr id="123926" name="Text Box 22"/>
          <p:cNvSpPr txBox="1">
            <a:spLocks noChangeArrowheads="1"/>
          </p:cNvSpPr>
          <p:nvPr/>
        </p:nvSpPr>
        <p:spPr bwMode="auto">
          <a:xfrm>
            <a:off x="4860925" y="234950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index</a:t>
            </a:r>
          </a:p>
        </p:txBody>
      </p:sp>
      <p:sp>
        <p:nvSpPr>
          <p:cNvPr id="123927" name="Line 23"/>
          <p:cNvSpPr>
            <a:spLocks noChangeShapeType="1"/>
          </p:cNvSpPr>
          <p:nvPr/>
        </p:nvSpPr>
        <p:spPr bwMode="auto">
          <a:xfrm>
            <a:off x="5292725" y="2667000"/>
            <a:ext cx="0" cy="504825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8" name="Line 24"/>
          <p:cNvSpPr>
            <a:spLocks noChangeShapeType="1"/>
          </p:cNvSpPr>
          <p:nvPr/>
        </p:nvSpPr>
        <p:spPr bwMode="auto">
          <a:xfrm flipV="1">
            <a:off x="5364163" y="3141663"/>
            <a:ext cx="360362" cy="142875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75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 animBg="1"/>
      <p:bldP spid="123909" grpId="0" animBg="1"/>
      <p:bldP spid="123908" grpId="0" animBg="1"/>
      <p:bldP spid="123911" grpId="0" animBg="1"/>
      <p:bldP spid="123912" grpId="0" animBg="1"/>
      <p:bldP spid="123913" grpId="0" animBg="1"/>
      <p:bldP spid="123914" grpId="0" animBg="1"/>
      <p:bldP spid="123916" grpId="0" animBg="1"/>
      <p:bldP spid="123918" grpId="0"/>
      <p:bldP spid="123919" grpId="0"/>
      <p:bldP spid="123920" grpId="0"/>
      <p:bldP spid="123921" grpId="0"/>
      <p:bldP spid="123923" grpId="0"/>
      <p:bldP spid="123926" grpId="0"/>
      <p:bldP spid="123927" grpId="0" animBg="1"/>
      <p:bldP spid="1239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9|3.9|25.3|6.8|1.2|1.7|3.9|5.8|1.3|4.6|0.9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996</Words>
  <Application>Microsoft Office PowerPoint</Application>
  <PresentationFormat>On-screen Show (4:3)</PresentationFormat>
  <Paragraphs>222</Paragraphs>
  <Slides>37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MapInfo Map</vt:lpstr>
      <vt:lpstr>แนวคิด และตัวอย่าง เรื่อง spatio-temporal analysis</vt:lpstr>
      <vt:lpstr>อย่างไรที่เรียกว่าเป็น spatio-temporal analysis</vt:lpstr>
      <vt:lpstr>โอกาสและแนวคิดเป็นสิ่งสำคัญที่สุด</vt:lpstr>
      <vt:lpstr>ตัวอย่างที่หนึ่ง การประเมินผลการพ่นหมอกควันป้องกันการระบาดของไข้เลือดออก</vt:lpstr>
      <vt:lpstr>ความรู้ที่มีอยู่</vt:lpstr>
      <vt:lpstr>คำถามวิจัย</vt:lpstr>
      <vt:lpstr>PowerPoint Presentation</vt:lpstr>
      <vt:lpstr>Conceptual framework</vt:lpstr>
      <vt:lpstr>Operational definition </vt:lpstr>
      <vt:lpstr>Operational definition </vt:lpstr>
      <vt:lpstr>Methodology</vt:lpstr>
      <vt:lpstr>Study setting</vt:lpstr>
      <vt:lpstr>Identification secondary case by  temporal condition (20-35 day)  using notify date matrix</vt:lpstr>
      <vt:lpstr>PowerPoint Presentation</vt:lpstr>
      <vt:lpstr>Index case  at 10/11/2006</vt:lpstr>
      <vt:lpstr>Radius of spray (R) = 100 m.</vt:lpstr>
      <vt:lpstr>Index case was sprayed  at 13/11/2006</vt:lpstr>
      <vt:lpstr>Secondary case was found  at 14/12/2006</vt:lpstr>
      <vt:lpstr>Index case was found at 31/01/2007</vt:lpstr>
      <vt:lpstr>PowerPoint Presentation</vt:lpstr>
      <vt:lpstr>PowerPoint Presentation</vt:lpstr>
      <vt:lpstr>Secondary case was found 20/02/2007</vt:lpstr>
      <vt:lpstr>PowerPoint Presentation</vt:lpstr>
      <vt:lpstr>ตัวอย่างที่สอง การระบาดของไข้ชิคุนกุนย่าในภาคใต้</vt:lpstr>
      <vt:lpstr>Figure 4.   Scatter plot of cumulative numbers of CHIK cases by month during August to December 2008 (A-F) and January to June 2009 (F-K)</vt:lpstr>
      <vt:lpstr>Figure 5 b.  Direction of spread of CHIK by week                      (2008- 2009) in lower southern Thailand</vt:lpstr>
      <vt:lpstr>Distance and speed of spread</vt:lpstr>
      <vt:lpstr>ตัวอย่างที่สาม Spatio-temporal clustering ของโรค hand, foot and mouth disease</vt:lpstr>
      <vt:lpstr>Figure 4 Yearly incidence rates (per 100,000 population) of HFMD at the county level, 1 May 2008 - 31 October 2013</vt:lpstr>
      <vt:lpstr>Figure 7 Spatial distribution (red dots) and spatio-temporal clusters of severe HFMD cases, 1 May 2008 - 31 October 2013 (Scan by year, setting 20% of the population as the maximum spatial cluster size). </vt:lpstr>
      <vt:lpstr>Figure 5 Spatio-temporal clusters of HFMD cases and severe cases, 1 May 2008-31 October 2013 (in the whole 66 month study period).</vt:lpstr>
      <vt:lpstr>ตัวอย่างที่สี่ การแพร่ระบาดของเชื้อ  Acinetobacter buamannii ในหอผู้ป่วยต่าง ๆ</vt:lpstr>
      <vt:lpstr>Results </vt:lpstr>
      <vt:lpstr>PowerPoint Presentation</vt:lpstr>
      <vt:lpstr>PowerPoint Presentation</vt:lpstr>
      <vt:lpstr>PowerPoint Presentation</vt:lpstr>
      <vt:lpstr>สรุปวิธีคิด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แนวคิด spatio-temporal analysis</dc:title>
  <dc:creator>Virasakdi Chongsuvivatwong</dc:creator>
  <cp:lastModifiedBy>Virasakdi's Surface</cp:lastModifiedBy>
  <cp:revision>14</cp:revision>
  <dcterms:created xsi:type="dcterms:W3CDTF">2006-08-16T00:00:00Z</dcterms:created>
  <dcterms:modified xsi:type="dcterms:W3CDTF">2016-07-21T23:42:59Z</dcterms:modified>
</cp:coreProperties>
</file>